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616" r:id="rId2"/>
    <p:sldId id="1887" r:id="rId3"/>
    <p:sldId id="1784" r:id="rId4"/>
    <p:sldId id="1871" r:id="rId5"/>
    <p:sldId id="1873" r:id="rId6"/>
    <p:sldId id="1874" r:id="rId7"/>
    <p:sldId id="1875" r:id="rId8"/>
    <p:sldId id="1907" r:id="rId9"/>
    <p:sldId id="1879" r:id="rId10"/>
    <p:sldId id="1872" r:id="rId11"/>
    <p:sldId id="1877" r:id="rId12"/>
    <p:sldId id="1908" r:id="rId13"/>
    <p:sldId id="1913" r:id="rId14"/>
    <p:sldId id="1914" r:id="rId15"/>
    <p:sldId id="1911" r:id="rId16"/>
    <p:sldId id="1880" r:id="rId17"/>
    <p:sldId id="1878" r:id="rId18"/>
    <p:sldId id="1881" r:id="rId19"/>
    <p:sldId id="1883" r:id="rId20"/>
    <p:sldId id="1884" r:id="rId21"/>
    <p:sldId id="1885" r:id="rId22"/>
    <p:sldId id="1886" r:id="rId23"/>
    <p:sldId id="1888" r:id="rId24"/>
    <p:sldId id="1895" r:id="rId25"/>
    <p:sldId id="1889" r:id="rId26"/>
    <p:sldId id="1890" r:id="rId27"/>
    <p:sldId id="1882" r:id="rId28"/>
    <p:sldId id="1896" r:id="rId29"/>
    <p:sldId id="1897" r:id="rId30"/>
    <p:sldId id="1898" r:id="rId31"/>
    <p:sldId id="1900" r:id="rId32"/>
    <p:sldId id="1893" r:id="rId33"/>
    <p:sldId id="1903" r:id="rId34"/>
    <p:sldId id="1906" r:id="rId35"/>
    <p:sldId id="1909" r:id="rId36"/>
    <p:sldId id="1905" r:id="rId37"/>
    <p:sldId id="1910" r:id="rId38"/>
    <p:sldId id="1870" r:id="rId39"/>
    <p:sldId id="1865" r:id="rId40"/>
    <p:sldId id="1892" r:id="rId41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A249"/>
    <a:srgbClr val="339933"/>
    <a:srgbClr val="005828"/>
    <a:srgbClr val="33F574"/>
    <a:srgbClr val="D5FFE8"/>
    <a:srgbClr val="0AC247"/>
    <a:srgbClr val="9900FF"/>
    <a:srgbClr val="8230E6"/>
    <a:srgbClr val="FF00FF"/>
    <a:srgbClr val="CC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58" autoAdjust="0"/>
    <p:restoredTop sz="86951" autoAdjust="0"/>
  </p:normalViewPr>
  <p:slideViewPr>
    <p:cSldViewPr>
      <p:cViewPr>
        <p:scale>
          <a:sx n="82" d="100"/>
          <a:sy n="82" d="100"/>
        </p:scale>
        <p:origin x="-2118" y="-43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umulus\T&#246;chtertag\Folien\Abbildung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umulus\T&#246;chtertag\Folien\Abbildung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AT"/>
  <c:chart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361-42ED-93A0-C62D22EA0748}"/>
              </c:ext>
            </c:extLst>
          </c:dPt>
          <c:dPt>
            <c:idx val="1"/>
            <c:spPr>
              <a:solidFill>
                <a:srgbClr val="DC391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361-42ED-93A0-C62D22EA0748}"/>
              </c:ext>
            </c:extLst>
          </c:dPt>
          <c:dPt>
            <c:idx val="2"/>
            <c:spPr>
              <a:solidFill>
                <a:srgbClr val="FF99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361-42ED-93A0-C62D22EA0748}"/>
              </c:ext>
            </c:extLst>
          </c:dPt>
          <c:dPt>
            <c:idx val="3"/>
            <c:explosion val="82"/>
            <c:spPr>
              <a:solidFill>
                <a:srgbClr val="10961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361-42ED-93A0-C62D22EA0748}"/>
              </c:ext>
            </c:extLst>
          </c:dPt>
          <c:cat>
            <c:strRef>
              <c:f>Luft!$A$2:$A$5</c:f>
              <c:strCache>
                <c:ptCount val="4"/>
                <c:pt idx="0">
                  <c:v>Stickstoff</c:v>
                </c:pt>
                <c:pt idx="1">
                  <c:v>Sauerstoff</c:v>
                </c:pt>
                <c:pt idx="2">
                  <c:v>Argon</c:v>
                </c:pt>
                <c:pt idx="3">
                  <c:v>CO2 - Kohlendioxyd</c:v>
                </c:pt>
              </c:strCache>
            </c:strRef>
          </c:cat>
          <c:val>
            <c:numRef>
              <c:f>Luft!$B$2:$B$5</c:f>
              <c:numCache>
                <c:formatCode>General</c:formatCode>
                <c:ptCount val="4"/>
                <c:pt idx="0">
                  <c:v>78.084000000000003</c:v>
                </c:pt>
                <c:pt idx="1">
                  <c:v>20.946000000000002</c:v>
                </c:pt>
                <c:pt idx="2">
                  <c:v>0.93400000000000005</c:v>
                </c:pt>
                <c:pt idx="3">
                  <c:v>4.0700000000000125E-2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361-42ED-93A0-C62D22EA0748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63956115485564258"/>
          <c:y val="0.14413000261759734"/>
          <c:w val="0.34710551181102445"/>
          <c:h val="0.71173971178131035"/>
        </c:manualLayout>
      </c:layout>
      <c:txPr>
        <a:bodyPr/>
        <a:lstStyle/>
        <a:p>
          <a:pPr lvl="0">
            <a:defRPr sz="1600"/>
          </a:pPr>
          <a:endParaRPr lang="de-DE"/>
        </a:p>
      </c:txPr>
    </c:legend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AT"/>
  <c:chart>
    <c:plotArea>
      <c:layout>
        <c:manualLayout>
          <c:layoutTarget val="inner"/>
          <c:xMode val="edge"/>
          <c:yMode val="edge"/>
          <c:x val="7.7418372703412078E-2"/>
          <c:y val="3.9532794249775384E-2"/>
          <c:w val="0.56944444444444464"/>
          <c:h val="0.92093441150044963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3366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891-4CB4-9A85-C24DD49722E7}"/>
              </c:ext>
            </c:extLst>
          </c:dPt>
          <c:dPt>
            <c:idx val="1"/>
            <c:spPr>
              <a:solidFill>
                <a:srgbClr val="DC391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91-4CB4-9A85-C24DD49722E7}"/>
              </c:ext>
            </c:extLst>
          </c:dPt>
          <c:dPt>
            <c:idx val="2"/>
            <c:spPr>
              <a:solidFill>
                <a:srgbClr val="FF99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891-4CB4-9A85-C24DD49722E7}"/>
              </c:ext>
            </c:extLst>
          </c:dPt>
          <c:dPt>
            <c:idx val="3"/>
            <c:explosion val="82"/>
            <c:spPr>
              <a:solidFill>
                <a:srgbClr val="109618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91-4CB4-9A85-C24DD49722E7}"/>
              </c:ext>
            </c:extLst>
          </c:dPt>
          <c:cat>
            <c:strRef>
              <c:f>Luft!$A$2:$A$5</c:f>
              <c:strCache>
                <c:ptCount val="4"/>
                <c:pt idx="0">
                  <c:v>Stickstoff</c:v>
                </c:pt>
                <c:pt idx="1">
                  <c:v>Sauerstoff</c:v>
                </c:pt>
                <c:pt idx="2">
                  <c:v>Argon</c:v>
                </c:pt>
                <c:pt idx="3">
                  <c:v>CO2 - Kohlendioxyd</c:v>
                </c:pt>
              </c:strCache>
            </c:strRef>
          </c:cat>
          <c:val>
            <c:numRef>
              <c:f>Luft!$B$2:$B$5</c:f>
              <c:numCache>
                <c:formatCode>General</c:formatCode>
                <c:ptCount val="4"/>
                <c:pt idx="0">
                  <c:v>78.084000000000003</c:v>
                </c:pt>
                <c:pt idx="1">
                  <c:v>20.946000000000002</c:v>
                </c:pt>
                <c:pt idx="2">
                  <c:v>0.93400000000000005</c:v>
                </c:pt>
                <c:pt idx="3">
                  <c:v>4.0700000000000014E-2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891-4CB4-9A85-C24DD49722E7}"/>
            </c:ext>
          </c:extLst>
        </c:ser>
        <c:firstSliceAng val="0"/>
      </c:pieChart>
    </c:plotArea>
    <c:legend>
      <c:legendPos val="r"/>
      <c:layout>
        <c:manualLayout>
          <c:xMode val="edge"/>
          <c:yMode val="edge"/>
          <c:x val="0.63956115485564258"/>
          <c:y val="0.14413000261759734"/>
          <c:w val="0.34710551181102367"/>
          <c:h val="0.71173971178131035"/>
        </c:manualLayout>
      </c:layout>
      <c:txPr>
        <a:bodyPr/>
        <a:lstStyle/>
        <a:p>
          <a:pPr lvl="0">
            <a:defRPr sz="1600"/>
          </a:pPr>
          <a:endParaRPr lang="de-DE"/>
        </a:p>
      </c:txPr>
    </c:legend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45836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029" y="4854608"/>
            <a:ext cx="5209248" cy="5226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7082" tIns="53540" rIns="107082" bIns="53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0575" y="774700"/>
            <a:ext cx="5530850" cy="3829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="" xmlns:p14="http://schemas.microsoft.com/office/powerpoint/2010/main" val="4258769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14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508000" algn="l" defTabSz="1014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014413" algn="l" defTabSz="1014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522413" algn="l" defTabSz="1014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030413" algn="l" defTabSz="1014413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ergänzen: </a:t>
            </a:r>
          </a:p>
          <a:p>
            <a:r>
              <a:rPr lang="de-DE" dirty="0"/>
              <a:t>Produktionswert Landwirtschaftliche Güter</a:t>
            </a:r>
            <a:r>
              <a:rPr lang="de-DE" baseline="0" dirty="0"/>
              <a:t> in </a:t>
            </a:r>
            <a:r>
              <a:rPr lang="de-DE" baseline="0" dirty="0" err="1"/>
              <a:t>Mio</a:t>
            </a:r>
            <a:r>
              <a:rPr lang="de-DE" baseline="0" dirty="0"/>
              <a:t> Euro</a:t>
            </a:r>
          </a:p>
          <a:p>
            <a:r>
              <a:rPr lang="de-DE" baseline="0" dirty="0"/>
              <a:t>Ausgaben für Lebensmittel (Einzelhandel, Kantinen, Restaurants) in </a:t>
            </a:r>
            <a:r>
              <a:rPr lang="de-DE" baseline="0" dirty="0" err="1"/>
              <a:t>Mio</a:t>
            </a:r>
            <a:r>
              <a:rPr lang="de-DE" baseline="0" dirty="0"/>
              <a:t> Euro</a:t>
            </a:r>
            <a:endParaRPr lang="de-A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05028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vielleicht </a:t>
            </a:r>
            <a:r>
              <a:rPr lang="de-DE" dirty="0" err="1"/>
              <a:t>CO2</a:t>
            </a:r>
            <a:r>
              <a:rPr lang="de-DE" dirty="0"/>
              <a:t> immer in der gleichen Farbe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00905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Umrechnen in Kilo-Joule</a:t>
            </a:r>
          </a:p>
          <a:p>
            <a:r>
              <a:rPr lang="de-DE" dirty="0"/>
              <a:t>wie </a:t>
            </a:r>
            <a:r>
              <a:rPr lang="de-DE" dirty="0" err="1"/>
              <a:t>vie</a:t>
            </a:r>
            <a:r>
              <a:rPr lang="de-DE" dirty="0"/>
              <a:t> KJ braucht ein Erwachsener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29621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76347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Umrechnen in Kilo-Joule</a:t>
            </a:r>
          </a:p>
          <a:p>
            <a:r>
              <a:rPr lang="de-DE" dirty="0"/>
              <a:t>wie </a:t>
            </a:r>
            <a:r>
              <a:rPr lang="de-DE" dirty="0" err="1"/>
              <a:t>vie</a:t>
            </a:r>
            <a:r>
              <a:rPr lang="de-DE" dirty="0"/>
              <a:t> KJ braucht ein Erwachsener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3390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Umrechnen in Kilo-Joule</a:t>
            </a:r>
          </a:p>
          <a:p>
            <a:r>
              <a:rPr lang="de-DE" dirty="0"/>
              <a:t>wie </a:t>
            </a:r>
            <a:r>
              <a:rPr lang="de-DE" dirty="0" err="1"/>
              <a:t>vie</a:t>
            </a:r>
            <a:r>
              <a:rPr lang="de-DE" dirty="0"/>
              <a:t> KJ braucht ein Erwachsener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5982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2636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74763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6193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2858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22747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41165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2662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020506" y="9720755"/>
            <a:ext cx="3077137" cy="512222"/>
          </a:xfrm>
          <a:prstGeom prst="rect">
            <a:avLst/>
          </a:prstGeom>
        </p:spPr>
        <p:txBody>
          <a:bodyPr lIns="94759" tIns="47380" rIns="94759" bIns="47380"/>
          <a:lstStyle/>
          <a:p>
            <a:fld id="{0DB7EDE0-BC55-4485-A947-591C31012C9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292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… wetter sieht …</a:t>
            </a:r>
            <a:endParaRPr lang="de-A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25294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0363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40852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6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… 5</a:t>
            </a:r>
            <a:r>
              <a:rPr lang="de-DE" baseline="0" dirty="0"/>
              <a:t> t Biomasse je Österreicher/in  …</a:t>
            </a:r>
            <a:endParaRPr lang="de-A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021" name="Text Box 29"/>
          <p:cNvSpPr txBox="1">
            <a:spLocks noChangeArrowheads="1"/>
          </p:cNvSpPr>
          <p:nvPr/>
        </p:nvSpPr>
        <p:spPr bwMode="auto">
          <a:xfrm>
            <a:off x="2362200" y="228600"/>
            <a:ext cx="6138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400"/>
              <a:t>                                                           </a:t>
            </a:r>
          </a:p>
        </p:txBody>
      </p:sp>
      <p:sp>
        <p:nvSpPr>
          <p:cNvPr id="981024" name="Rectangle 32"/>
          <p:cNvSpPr>
            <a:spLocks noChangeArrowheads="1"/>
          </p:cNvSpPr>
          <p:nvPr/>
        </p:nvSpPr>
        <p:spPr bwMode="auto">
          <a:xfrm>
            <a:off x="658813" y="4191000"/>
            <a:ext cx="8494712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>
                <a:solidFill>
                  <a:schemeClr val="tx1"/>
                </a:solidFill>
                <a:latin typeface="Futura Bk BT" pitchFamily="34" charset="0"/>
              </a:rPr>
              <a:t>vorname familienname</a:t>
            </a:r>
          </a:p>
        </p:txBody>
      </p:sp>
      <p:sp>
        <p:nvSpPr>
          <p:cNvPr id="981025" name="Rectangle 33"/>
          <p:cNvSpPr>
            <a:spLocks noChangeArrowheads="1"/>
          </p:cNvSpPr>
          <p:nvPr/>
        </p:nvSpPr>
        <p:spPr bwMode="auto">
          <a:xfrm>
            <a:off x="658813" y="3124200"/>
            <a:ext cx="8535987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="1">
                <a:solidFill>
                  <a:schemeClr val="tx1"/>
                </a:solidFill>
                <a:latin typeface="Futura Bk BT" pitchFamily="34" charset="0"/>
              </a:rPr>
              <a:t>Überschrift</a:t>
            </a:r>
            <a:endParaRPr lang="en-US" sz="2800" b="1">
              <a:solidFill>
                <a:schemeClr val="tx1"/>
              </a:solidFill>
              <a:latin typeface="Futura Bk BT" pitchFamily="34" charset="0"/>
            </a:endParaRPr>
          </a:p>
        </p:txBody>
      </p:sp>
      <p:sp>
        <p:nvSpPr>
          <p:cNvPr id="981027" name="Rectangle 35"/>
          <p:cNvSpPr>
            <a:spLocks noChangeArrowheads="1"/>
          </p:cNvSpPr>
          <p:nvPr/>
        </p:nvSpPr>
        <p:spPr bwMode="auto">
          <a:xfrm>
            <a:off x="658813" y="5715000"/>
            <a:ext cx="8637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lnSpc>
                <a:spcPct val="90000"/>
              </a:lnSpc>
              <a:tabLst>
                <a:tab pos="8377238" algn="r"/>
              </a:tabLst>
            </a:pPr>
            <a:r>
              <a:rPr lang="en-US" sz="1800" b="1">
                <a:solidFill>
                  <a:schemeClr val="tx1"/>
                </a:solidFill>
                <a:latin typeface="Futura Bk BT" pitchFamily="34" charset="0"/>
              </a:rPr>
              <a:t>Anlass	 Datum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96125" y="0"/>
            <a:ext cx="2109788" cy="35210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38158" y="0"/>
            <a:ext cx="6181725" cy="352107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809596" y="1643050"/>
            <a:ext cx="8443913" cy="35210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7640183-88CD-4E6E-8986-5D2AA91A4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09" y="260648"/>
            <a:ext cx="642257" cy="5878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4114800" cy="184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114800" cy="184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 userDrawn="1"/>
        </p:nvSpPr>
        <p:spPr bwMode="auto">
          <a:xfrm>
            <a:off x="1523976" y="285728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de-AT" sz="2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76400"/>
            <a:ext cx="9144000" cy="184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9239280" y="6643710"/>
            <a:ext cx="56991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fld id="{2EC7502D-2A70-43CA-A94F-6D6CD7D475F7}" type="slidenum">
              <a:rPr lang="de-AT" sz="900">
                <a:solidFill>
                  <a:schemeClr val="tx1"/>
                </a:solidFill>
                <a:latin typeface="Century Gothic" pitchFamily="34" charset="0"/>
              </a:rPr>
              <a:pPr algn="r">
                <a:spcBef>
                  <a:spcPct val="50000"/>
                </a:spcBef>
              </a:pPr>
              <a:t>‹Nr.›</a:t>
            </a:fld>
            <a:endParaRPr lang="de-AT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1371600" y="6443663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0" y="1142984"/>
            <a:ext cx="9906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AT"/>
          </a:p>
        </p:txBody>
      </p:sp>
      <p:sp>
        <p:nvSpPr>
          <p:cNvPr id="1080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</a:t>
            </a:r>
          </a:p>
        </p:txBody>
      </p:sp>
      <p:pic>
        <p:nvPicPr>
          <p:cNvPr id="7" name="Picture 70" descr="logo_qu_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778" y="357166"/>
            <a:ext cx="1824511" cy="38527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2pPr>
      <a:lvl3pPr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3pPr>
      <a:lvl4pPr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4pPr>
      <a:lvl5pPr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5pPr>
      <a:lvl6pPr marL="457200"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6pPr>
      <a:lvl7pPr marL="914400"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7pPr>
      <a:lvl8pPr marL="1371600"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8pPr>
      <a:lvl9pPr marL="1828800" algn="r" defTabSz="947738" rtl="0" eaLnBrk="1" fontAlgn="base" hangingPunct="1">
        <a:spcBef>
          <a:spcPct val="0"/>
        </a:spcBef>
        <a:spcAft>
          <a:spcPct val="0"/>
        </a:spcAft>
        <a:tabLst>
          <a:tab pos="8464550" algn="r"/>
        </a:tabLst>
        <a:defRPr sz="2800" b="1">
          <a:solidFill>
            <a:schemeClr val="accent2"/>
          </a:solidFill>
          <a:latin typeface="Century Gothic" pitchFamily="34" charset="0"/>
        </a:defRPr>
      </a:lvl9pPr>
    </p:titleStyle>
    <p:bodyStyle>
      <a:lvl1pPr marL="225425" indent="-225425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563563" indent="-223838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936625" indent="-179388" algn="l" rtl="0" eaLnBrk="1" fontAlgn="base" hangingPunct="1">
        <a:spcBef>
          <a:spcPct val="25000"/>
        </a:spcBef>
        <a:spcAft>
          <a:spcPct val="0"/>
        </a:spcAft>
        <a:buClr>
          <a:srgbClr val="003399"/>
        </a:buClr>
        <a:buSzPct val="50000"/>
        <a:buFont typeface="Wingdings" pitchFamily="2" charset="2"/>
        <a:defRPr sz="2000">
          <a:solidFill>
            <a:schemeClr val="tx1"/>
          </a:solidFill>
          <a:latin typeface="+mn-lt"/>
        </a:defRPr>
      </a:lvl3pPr>
      <a:lvl4pPr marL="1330325" indent="-187325" algn="l" rtl="0" eaLnBrk="1" fontAlgn="base" hangingPunct="1">
        <a:spcBef>
          <a:spcPct val="25000"/>
        </a:spcBef>
        <a:spcAft>
          <a:spcPct val="0"/>
        </a:spcAft>
        <a:buClr>
          <a:srgbClr val="2F5335"/>
        </a:buClr>
        <a:buSzPct val="60000"/>
        <a:buFont typeface="Wingdings" pitchFamily="2" charset="2"/>
        <a:defRPr>
          <a:solidFill>
            <a:schemeClr val="tx1"/>
          </a:solidFill>
          <a:latin typeface="+mn-lt"/>
        </a:defRPr>
      </a:lvl4pPr>
      <a:lvl5pPr marL="1681163" indent="-160338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1600">
          <a:solidFill>
            <a:schemeClr val="tx1"/>
          </a:solidFill>
          <a:latin typeface="+mn-lt"/>
        </a:defRPr>
      </a:lvl5pPr>
      <a:lvl6pPr marL="2138363" indent="-160338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1600">
          <a:solidFill>
            <a:schemeClr val="tx1"/>
          </a:solidFill>
          <a:latin typeface="+mn-lt"/>
        </a:defRPr>
      </a:lvl6pPr>
      <a:lvl7pPr marL="2595563" indent="-160338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1600">
          <a:solidFill>
            <a:schemeClr val="tx1"/>
          </a:solidFill>
          <a:latin typeface="+mn-lt"/>
        </a:defRPr>
      </a:lvl7pPr>
      <a:lvl8pPr marL="3052763" indent="-160338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1600">
          <a:solidFill>
            <a:schemeClr val="tx1"/>
          </a:solidFill>
          <a:latin typeface="+mn-lt"/>
        </a:defRPr>
      </a:lvl8pPr>
      <a:lvl9pPr marL="3509963" indent="-160338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3" name="Rectangle 5123"/>
          <p:cNvSpPr>
            <a:spLocks noChangeArrowheads="1"/>
          </p:cNvSpPr>
          <p:nvPr/>
        </p:nvSpPr>
        <p:spPr bwMode="auto">
          <a:xfrm>
            <a:off x="7429486" y="3284984"/>
            <a:ext cx="1735981" cy="333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Franz </a:t>
            </a: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Lisa-Maria </a:t>
            </a: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Anna Maria</a:t>
            </a:r>
          </a:p>
          <a:p>
            <a:pPr algn="r">
              <a:lnSpc>
                <a:spcPct val="90000"/>
              </a:lnSpc>
            </a:pPr>
            <a:r>
              <a:rPr lang="en-US" sz="180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Luise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Dalma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Valerie</a:t>
            </a: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Lydia</a:t>
            </a:r>
          </a:p>
          <a:p>
            <a:pPr algn="r">
              <a:lnSpc>
                <a:spcPct val="90000"/>
              </a:lnSpc>
            </a:pPr>
            <a:r>
              <a:rPr lang="en-US" sz="180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Ameli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Larissa</a:t>
            </a: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Liv-Lilith</a:t>
            </a:r>
          </a:p>
          <a:p>
            <a:pPr algn="r">
              <a:lnSpc>
                <a:spcPct val="90000"/>
              </a:lnSpc>
            </a:pP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Antonia</a:t>
            </a:r>
          </a:p>
          <a:p>
            <a:pPr algn="r">
              <a:lnSpc>
                <a:spcPct val="90000"/>
              </a:lnSpc>
            </a:pP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</a:endParaRPr>
          </a:p>
          <a:p>
            <a:pPr algn="r">
              <a:lnSpc>
                <a:spcPct val="90000"/>
              </a:lnSpc>
            </a:pPr>
            <a:endParaRPr lang="en-US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-87560" y="1540504"/>
            <a:ext cx="10153128" cy="211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de-DE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Unser Essen und das Klima</a:t>
            </a:r>
          </a:p>
          <a:p>
            <a:pPr algn="ctr"/>
            <a:r>
              <a:rPr lang="de-DE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- </a:t>
            </a:r>
            <a:r>
              <a:rPr lang="de-DE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wie hängt das zusammen?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94101" name="Rectangle 5141"/>
          <p:cNvSpPr>
            <a:spLocks noChangeArrowheads="1"/>
          </p:cNvSpPr>
          <p:nvPr/>
        </p:nvSpPr>
        <p:spPr bwMode="auto">
          <a:xfrm>
            <a:off x="272480" y="6206651"/>
            <a:ext cx="2228875" cy="588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tabLst>
                <a:tab pos="8377238" algn="r"/>
              </a:tabLst>
            </a:pPr>
            <a:r>
              <a:rPr lang="en-US" sz="1800" b="1" dirty="0">
                <a:solidFill>
                  <a:schemeClr val="tx1"/>
                </a:solidFill>
                <a:latin typeface="Century Gothic" pitchFamily="34" charset="0"/>
              </a:rPr>
              <a:t>26. April 2018, </a:t>
            </a:r>
            <a:r>
              <a:rPr lang="en-US" sz="1800" b="1" dirty="0" err="1">
                <a:solidFill>
                  <a:schemeClr val="tx1"/>
                </a:solidFill>
                <a:latin typeface="Century Gothic" pitchFamily="34" charset="0"/>
              </a:rPr>
              <a:t>Töchtertag</a:t>
            </a:r>
            <a:r>
              <a:rPr lang="en-US" sz="1800" b="1" dirty="0">
                <a:solidFill>
                  <a:schemeClr val="tx1"/>
                </a:solidFill>
                <a:latin typeface="Century Gothic" pitchFamily="34" charset="0"/>
              </a:rPr>
              <a:t>, Wien</a:t>
            </a:r>
          </a:p>
        </p:txBody>
      </p:sp>
      <p:pic>
        <p:nvPicPr>
          <p:cNvPr id="5" name="Picture 2" descr="Startse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117" y="357170"/>
            <a:ext cx="4414838" cy="843725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3C8C8AD-2430-49F5-A10A-C45BE9B2C2C1}"/>
              </a:ext>
            </a:extLst>
          </p:cNvPr>
          <p:cNvSpPr txBox="1"/>
          <p:nvPr/>
        </p:nvSpPr>
        <p:spPr>
          <a:xfrm>
            <a:off x="5097016" y="3284984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Nuria</a:t>
            </a:r>
          </a:p>
          <a:p>
            <a:r>
              <a:rPr lang="de-DE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Matthäa</a:t>
            </a:r>
            <a:endParaRPr lang="de-DE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Taina</a:t>
            </a: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Alina</a:t>
            </a:r>
          </a:p>
          <a:p>
            <a:r>
              <a:rPr lang="de-DE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Analena</a:t>
            </a:r>
            <a:endParaRPr lang="de-DE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Dinah Marie</a:t>
            </a:r>
          </a:p>
          <a:p>
            <a:r>
              <a:rPr lang="de-DE" sz="1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Shaili</a:t>
            </a:r>
            <a:endParaRPr lang="de-DE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Nina</a:t>
            </a: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Eva</a:t>
            </a:r>
          </a:p>
          <a:p>
            <a:r>
              <a:rPr lang="de-DE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Marie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299A0758-F0CD-4AFD-BDBA-8C8CD34473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" r="2880"/>
          <a:stretch/>
        </p:blipFill>
        <p:spPr>
          <a:xfrm>
            <a:off x="357410" y="3327543"/>
            <a:ext cx="4019526" cy="28197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97640183-88CD-4E6E-8986-5D2AA91A4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65" y="260648"/>
            <a:ext cx="642257" cy="5878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3282543">
            <a:off x="1817147" y="3937552"/>
            <a:ext cx="1833470" cy="1666890"/>
          </a:xfrm>
          <a:prstGeom prst="rect">
            <a:avLst/>
          </a:prstGeom>
        </p:spPr>
      </p:pic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881034" y="1643050"/>
            <a:ext cx="8535987" cy="21888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Wie ganz wenig viel bewirkt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92D050"/>
                </a:solidFill>
                <a:latin typeface="Courier New"/>
                <a:cs typeface="Courier New"/>
              </a:rPr>
              <a:t>- </a:t>
            </a:r>
            <a:r>
              <a:rPr lang="de-DE" sz="4400" b="1" dirty="0">
                <a:solidFill>
                  <a:srgbClr val="92D050"/>
                </a:solidFill>
                <a:latin typeface="Century Gothic" pitchFamily="34" charset="0"/>
              </a:rPr>
              <a:t>die Macht des CO</a:t>
            </a:r>
            <a:r>
              <a:rPr lang="de-DE" sz="4400" b="1" baseline="-25000" dirty="0">
                <a:solidFill>
                  <a:srgbClr val="92D050"/>
                </a:solidFill>
                <a:latin typeface="Century Gothic" pitchFamily="34" charset="0"/>
              </a:rPr>
              <a:t>2</a:t>
            </a:r>
            <a:endParaRPr lang="de-DE" sz="4400" b="1" dirty="0">
              <a:solidFill>
                <a:srgbClr val="92D05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20496352">
            <a:off x="3653936" y="4852608"/>
            <a:ext cx="1100082" cy="10001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19709459">
            <a:off x="4521120" y="3812591"/>
            <a:ext cx="1724078" cy="15674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2944155">
            <a:off x="6088843" y="4710404"/>
            <a:ext cx="1100082" cy="10001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2814657">
            <a:off x="7174997" y="3896764"/>
            <a:ext cx="1833470" cy="16668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41" t="13163" r="60594" b="71878"/>
          <a:stretch/>
        </p:blipFill>
        <p:spPr>
          <a:xfrm rot="3267881">
            <a:off x="711966" y="3743544"/>
            <a:ext cx="1100082" cy="1000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0917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png;base64,iVBORw0KGgoAAAANSUhEUgAAAlgAAAFzCAYAAADi5Xe0AAAgAElEQVR4nO3d/3tU9Z338f4F/aH3l+7d3dt2t7232+3uLXd7795lrUaLWrvQtXRdF9Ta2jb4BTWKBgKlBMIXgUEQ5GuABIFA8CsOIIKREGLQEnAwGJxoMDCSSMxA6EjiRpK+7x+60DBzZs45M+ecz+ec83xc1/O6KkxI2srJ65o5+cwXBAAAAI76guovAAAAIGgYWAAAAA5jYAEAADiMgQUAAOAwBhYAAIDDGFgAAAAOY2ABAAA4jIEFAADgMAYWAACAwxhYAAAADmNgAQAAOIyBBQAA4DAGFgAAgMMYWAAAAA5jYAEAADiMgQUAAOAwBhYAAIDDGFgA1BroFenan1nLUyKHZ16u8Z0VsmZH1+W21HXL4bZPDQMA1RhYAFwx0NYin739hpyvXSXn1i2Q7tkTpfOBH0vnAz+Wk2OvlvaRX5L2kV+SntKRImu+YNoTL4+W7044bLuikphMWNQmExa1yaJtiYxxBgBucH1glZaWSmlpqdufBoACF7tOyWdvv3HFgPrwpq9dHk9WOn3Ht1wdWHZGWHl1h6zZ0SX1sV6JJ/pV/88LwMcYWAAsSR9SdkaUWaoHVq6GD6/DbZ9Kqm9Q9f8VAHzA1YF1aVwxsgB/GWhrkdSuLdI9e6Ik7r7O0THlt4Fl1PiKVimv7pAdB5M80wXAkOsDy+g/pz/m0u8ZDbH0gZZtrJmNOaM/g+EH/NFAW4ucr10lH0+5y/ZLfGEcWEYvMT62sl221HUzuACIiEYDy2wU5XpstsdZ+TwMLITRxa5TSgdVen/Y+Oe+Hli5BldnckD1/90AFHBtYFkZPU78utOPA4JqoK1Fep6a5slLfnYbqhlxeUi9X3mNbK5aLpurlsvHlX/jy4Fl9JLiom0Jnt0CQsTVgWX11wodWFa+BgYWwuhCwy7pnj1Ri2ep0nvvmv8m7xT9hRwa9VdyYs310rr463I48reyYd0qqaqqkqqqKtm+fmYgBlb6s1vl1R1SH+tV/a8HABe5MrDsjJlcj7XyZzOwgCt5Oareu+a/y9Gi/ym/G/V1OfDDv5XXRo+Qnbf+P3nxX6+TLf9+k2y4c7Ss+flYWfarcRK5926ZO7FYZpQ8KFMemyRTJz0q5Q8/IPMe+LUsn/lrqSofK1sr/lmq162+PLBeWhe8gcXYAsLB1YGVLaPHGv0Zuf5ss8el/x4DC0HWf6Qx71HV+v0vS+z6q+StG78hDbd8W14b839k50++Jy/cdp1sGXeTVN81Rlb/4qey9NfjZeF9v5DZD06Q3z7ykEx+/DGZOukRmfnw/fLEA7+SxRPukhW/vF3W3X2rbLzjFnn29htk+0+vkd3/8g+y75//tzTd/DfS/IO/lJbrviJt//Rfr/gaPt907RUvEW5bv1C2rV8oZyuvCvTAMhpbzfGU6n+dADjAtYFl9fd4iRDIz6Ub1TvGXi3vXvtn8vb1X5U3b/xfsv+Wv5M9Y74j0Z+MlOdvu142j79Zqn72Y1l1z23y1K/vkAX3/UJmP3ivTH/kYSl9/HH5zaMlMuuh+2T+/b+UJcV3yop7/k3W/exfZNP4W+TZf7tBXh77T/Lqj/+v1P/o7+XgTX8tR274mhy79n/I+yP/i2PPhPVXjgrUTe6FNmZqCzfIAz7n+MAyGyxO3/zOTe4IgqGhIblw4YL09PTIqVOnJB6PSywWk4MHD8rrr78uO3fulGeffVaeeeYZWTF/riwsfURmPXSf/ObREil9/HGZ/sjDUvHQvbLg/nvkqeI7ZNU9t0nVz34sm8ffLM/fdr1EfzJS9oz5juz/0d/Jmzf9tRy54avy7rV/Jh9ocC8WAyt3j61s5yVEwIe0HVi5HlvIMQ12v17AqosXL0oqlZLu7m45efKkvPfee/L2229LU1OT1NXVSTQalW3btsmGDRtk5cqV8uSTT8qcOXNk+vTpMnnyZCkvL5f58+fLsmXLZO3atbJ582Z54YUX5JVXXpF9r+6WfYtmyet33SQNt3xb3rrxGxK7/ipp/f6XlY8jBpZ3z2qt2dHFSfKATzg6sKyOleGPszrIzB6f6z4vKx8HiIh8/vnn8vvf/17OnDkjHR0dcvz4cTl8+LA0NjbK3r17Zfv27bJ161apqqqSFStWyKJFi2T27Nkybdo0KSsrk1mzZsnChQvl6aeflnXr1klNTY28+OKLsnv3bmloaJBDhw7JsWPH5MSJE9LV1SW9vb3y2WefZf16Lnadku7ZE5UPILe78PSNDCwblVd3cOQDoDnX34vQaQwimBkYGJDe3l7p6uqSEydOyLvvvivNzc1y4MABefXVV+Wll16SLVu2yPr162X58uUSiURk1qxZUlZWJlOnTpWKigqJRCKyfPlyWb9+vWzdulW2b98ue/bskcbGRjl8+LC0trbKhx9+KB9//LGcP39eBgacvVfmQsMux9/vT+d6SkcysPJowqI2booHNKXtwLL6siGC6bPPPpNz585JZ2enfPDBB3Ls2DE5dOiQNDQ0yO7du+XFF1+UzZs3y9q1a2XZsmWyYMECmTlzpkyZMkWmTZsmc+bMkSeffFJWrlwp1dXVUltbKy+//LK89tpr8sYbb8iRI0fk+PHj0tHRIWfOnJFUKiUXL15U/V9bUru2yMmxVysfPAwsfzW+olV2HEyq/tcXwDDaDiwR6z9xCD319fXJ2bNn5fTp0/L+++/LO++8I2+99ZbU19fLrl275Pnnn5dNmzZJZWWlLF26VObPny/l5eUyefJkmT59usydO1cWL14sq1evlg0bNsi2bdskGo1KXV2dNDU1SSwWk3g8LqdOnZJPPvlEPv30Uxkc9Of9KWEdVgwsZxsztYWhBWhC64ElwhszqzT8J9sSiYS0tbXJ0aNHr/jJtueee042btwoa9askSVLlsi8efPkt7/9rZSWlsqMGTNk3rx5smTJElmzZo1s3LhRnnvuOdm5c6fs27dP3nzzTTl69Ki0tbVJIpGQnp4euXDhggwNDan+r+6ZsA+rS525/zsMLIYWECiODayPPvpIGhoayEft27fvip9sW7VqlSxevFjmzp2b8ZNtS5culcrKStm0adPln2yrr6+Xt956S9555x15//335fTp03L27Fnp7+fmWzMMq8wYWAwtIEgcG1gnTpyQHTt2kI/au3fvFT/Z1t7eLp2dnXLu3LmcP9mG/PUfadTyzZZ1yGxg1bx0o/LB4tfGV7RyMzzgMe1fIgSCoP9IY6h+KtCNgdX43D8oHyp+b8KiNo53ADzCwAJcFJZzrBwZWFVfZGB5VHl1BweWAi5zbWBVVVVdkdMfm++fDXjl3LoFeb35clgbqhnBwPKwopKYrNnRpfqvCRBYrgys9OFjZwhZ+Vi7/wx4qf9IIzewM7B805ipLdyfBbjA8YGVbUxZGVm5PtbqP/OsFlS52HVKPp5yl/Kh4tcYWGp7bGU7LxsCDvLNwEofUem/n+33AC+cr13Fy4EFdrHmewwsxRWVxGRLXbfqv05AIGg3sKz8mdkGF+MKXrvYdYqfDnSo/spRDCxN4qcNgcJpN7CsfqzRTe4MLHiJm9gZWEGOZ7OAwvh2YBk9BvDCQFsLh4UysELThEVt0pkcUP3XDvAdrQaW0eOsHMcw/Pc5vgFu4l4rBlYY49kswD7tBtbwx6aPplyPN3ocIwtOGUqd5ycEXa6ndCQDS/MmLGrjJw0Bi7QcWEYfa+X3OA8Lbug/0sizVgws+s+KSmKcmwVYoP3AsvrsVfp/NvpnwK6ep6YpHx5hiYHlrzgFHshN2Unuhdz0Pvz3zT4vkI+h1HluZGdgkUnjK1q5AR7IQtl7EeYaT4XcqM5N7igULwmqi4Hlv3jJEDDm2sAC/OjcugXKR0aYY2D5N37KELgSAwsQfkpQlxhY/q68uoOfMgT+EwMLoXex6xT3W2kSA8v/ja9o5W12AGFgIeQG2lq430qjhmpGMLACUFFJjJGF0GNgKVBaWno5K78Od6R21igfFMTACnLRpqTqv+aAMq4NrOFjgdHwJ9n+t+B/I29xM7ueMbCCF+dlIaxcGVi5np0JgkL+uzCw1OuePVH5kCAGVpgqr+5Q/dce8JzjAyvXUAjKiGBg+RM/Kah//1F9AwMroPE+hggbLQaW2UuJ+f66lY9Lf0yulzbNXva083tmwVmczO6P+itHMbAC3PiKVkYWQsPTgWXl8XZeXrT6WKs3kzv5a06NRRSOceWfGFjBj5GFsPDsHiw7jyt0YJk9zonB5uSfl+vXUZiBthY5OfZq02/sr08cJy/MmSavTxynfGSEOQZWOBoztYVjHBB4rh7TkO9LXvkOGKcfZ+fry/VYK5+DgeU8q2dcNd598xXvYfnG3TcrHxphrXdWEQMrJHFWFoLOk3OwzIaW2X1IdodTvn+e2e/l+ry5Hmvlz2dgOctoXB3//pel6aZvyq5b/1E2j79Zlv/ydpnz4ASZN2/eFQNrf/GtyodGWOspHcnAClGMLASZpweNuv2SXqEvTRo9xurnzfXnWPncDCzn9Lz9lhwY+4+y/afXyIY7R8uS4jul/OEHZNqjJRK57+ey9u6fyPO3XS91o0fI4Ru+JvGir8i2hbOlqqpKapYuknjRV5QPjbDGwApfjCwEldKfIvTqpT87X6OVxzKw9PDJJ5/Iu+++K/v27ZPa2lpZtmyZTJ82TcofeVCWFN8pG+4cLdt/eo003PJteafoL0y/ub9709eVD4ywx8AKZ4wsBFEoBpadkZPt63bi67P7WIh8/vnncvr0aTly5Ijs3r1bnnnmGYlEIjJ58mRZsGCBVFdXy65du6S5uVlONO6T+A+/oXwkUP6dHH0VAyukMbIQNJ7+FKGVYZLtpTk7j3N7EDn9OXL9elh8+umncuLECXnzzTfl5ZdflrVr18rcuXNl6tSpsmTJEtmyZYvU1dVJS0uLnDlzRoaGhq74+KHUed60OSAxsMJbUUmMIxwQGMrfi9DoMWYjxM7j7DyLlM/XbfbfxcrHmX1NQXL27Fl57733pKGhQZ599llZvny5zJgxQ2bOnCkrV66U559/Xg4cOCDxeFzOnTtn6c/knKtgxcAKd5yThaDw9CZ3hMPg4KB0dXXJ0aNHZe/evbJ582ZZvHixlJWVybx582TdunUSjUbld7/7nXR0dEhfX1/en4txFbwYWMTIQhAwsJC3vr4+OXnypBw6dEh27Ngh69evlyeeeEKmTJkiTz75pGzatEn27NkjsVhMOjs75eLFi45+fsZVMPvDxj9nYBEjC77HwIKp3t5eaWtrk8bGRnnhhRdk1apVMmvWLJkxY4Y8/fTTsm3bNtm/f78cP35cksmkZ18Xb9wczIZqRjCwSL474bA8trLds+sJ4DQGFi47c+aMHDt2TF5//XXZsmWLLF26VKZNmyZz5syRyspK2b59uxw8eFDa29sllUop/Vq7Z09UPgSIgUXuV17dofRaA+TLsYH10UcfSUNDA/moPXv2yIYNG2ThwoVSWloqkUhENmzYIK+88oocOXJEEomEDAwMOPWviGNSO2uUjwBiYJF3RZu8e2YccIpjA+vEiROyY8cO8lH19fVy7Ngx6e7udupfA9ddaNipfACQu32+6VoGFmVUH+tVffkBbOElQviG1TdvJn/XXzmKgUUZcRAp/IaBBV/gINHwxMCiXCOLnyyEX7g2sKqqqq6o0Mfl+7H5/tnQC8cxhCcGFuVqwqI21ZcjwBJXBlb6mMk2cNJ/3c4QsvKxdv8ZeupZMlX5N33yrtTCHzCwKGeR2oTqyxJgyvGBVeiYsjKycn2s1X/mWS1/4CcGw1dP6UgGFpnGTxZCd64MrGy/7sXASv8c2b42xpX+uKk9nDGwyErc9A7deXaTu9MDK5/Pcek/M670N5Q6LyfHXq38mz0xsEjfxkxt4aZ3aMvTgZX+z24/gzX813j2yl94G5zwdub+7zCwyHK8nQ505cnAyjV8rDzW6mMKefYL+jhfu1L5N3lSGwOL7FRT55/DkhEerg8su2PI6s3n2V4OtHIkhNXHw3vcd0UMLLIb92NBR64OLCvnU9n5mGyPTR9NuR5v9DhGlh6GUuc574qkfSQDi+w3vqKV+7GgFdcPGrX7+4U8q2RlXBk9joGlB867oktJ1RcZWGQ7zseCTlwdWGa/7+TAsvrsldHXxsBSjzdxpuEN1YxgYFFeNcdTqi9ngIh4dJJ7rsdZOY0937GW7evhJUK98D6DlB4Di/KNoxugC9dOcs+W2eOz/b7Z5yrk64RaHMlA6TGwqJDKqztUX9YA787BAozw0iAZdbHmewwsKqj6WK/qyxtCjoEFZXhpkLLVXzmKgUUFVVQS46VCKMXAgjLdFQ8o/0ZOesbAIifipwqhEgMLSvQfaVT+TZz0jYFFTsVPFUIVBhaU4I2cKVcMLHKq8RWtqi93CCkGFjx3du185d/ASe96SkcysMixVkc7VV/2EEIMLHjqYtcpbmwn0xhY5GRFJTHpTA6ovvwhZBhY8BRnXpGVGFjkdI+tbFd9+UPIMLDgGW5sJ6sxsMiNuOEdXmJgwTPc2E52YmCR03HDO7zEwIInUjtrlH/DJn/FwCI3ijYlVV8OERIMLLiOE9spnxhY5Eac8A6vMLDgOo5loHxiYJFbcWwDvMDAgqs4loHybahmBAOLXIlnseAFBhZcxfsNUr4xsMjNyqs7VF8eEXAMLLjmYtcp5d+kyb8xsMjtOHwUbmJgwTU8e0WFxMAit+NZLLiJgQVX8OwVFVr6Gz4zsMiNeBYLbmFgwRU8e0WFxsAiL+JZLLiFgQXH8ewVOREDi7yKZ7HgBgYWHMezV+REDCzyKp7FghsYWHAUz16RU/XOKmJgkWfxLBacxsCCo3qWTFX+jZmCUU/pSAYWeRanu8NpDCw4hvccJCdjYJGXcbo7nMbAgmN4z0FyMgYWeV1NXbfqyygChIEFx5wce7Xyb8oUnE6OvoqBRZ42ZmqL6ssoAoSBBUekdtYo/4ZMwYuBRV5XH+tVfTlFQDCw4IjE3dcp/2ZMwYuBRV43YVGb6sspAoKBhYINtLUo/0ZMwYyBRSriyAY4gYGFgnGwKLnVHzZ/k4FFnsfBo3ACAwsF4WgGcrOhmhEMLPI8jmyAExhYKAg3t5ObMbBIVdGmpOrLK3yOgYWCcHM7uRkDi1TFze4oFAMLeePmdnK7zzddy8AiZXGzOwrBwELeeN9Bcrv+ylEMLFJWpDah+jILH2NgIW+c3E5ux8AilXGyOwrBwEJe+o80Kv/mS8GPgUWq42R35IuBhbxw9hV5UWrhDxhYpDTOxEK+GFjIC2dfkRf1lI5kYJHSikpiqi+38CkGFmy70LBT+TdeCkcMLNIhXiZEPhhYsI2XB8mrGFikQ7xMiHwwsGAbLw+SV52+41sMLFIeLxMiHwws2MLLg+R1DCzSIV4mhF0MLNjC4aLkdZcGVsvWbyv/JkvhjUNHYRcDC7ZwuCh53aWBJWu+oPybLIU3Dh2FXQwsWMZ7D5KKpOqLDCzSoniiX/VlGD7CwIJlZ9fOV/7NlsLXUM0IBhZpUU1dt+rLMHyEgQXLTt8/Rvk3WwpfDCzSpeJIXPVlGD7CwIIlQ6nzyr/RUjhjYJFOpfoGVV+O4RMMLFjC8Qykqos132NgkTZxXAOsYmDBEo5nIFX1V45iYJE2cVwDrGJgwZLE3dcp/0ZL4YyBRTo1vqJV9eUYPsHAginuvyKVMbBIt7gPC1YwsGCK+69IZReevpGBRVrFfViwgoEFU9x/RSrrKR3JwCKt4j4sWMHAginOvyKVMbBItzgPC1YwsGBK9TdYCncMLNIxwAwDCznx/oOkOgYW6VhzPKX68gzNMbCQ0/nalcq/wRIxsEi3eF9CmGFgIafuigeUf3MlYmCRbpVXd6i+PENzDCzk9FpktRy793b54N+vUf5NlsIbA4t0iwNHYYaBhZzSLypzpmyV7WXz5PCDv2J0kWcxsEjHgFwYWMiqOZ6ydJFhdJHbDdWMYGCRdnGjO3JhYCGraFMy7wvPnClbZWPZUnljUom89/MfKf8GTf6OgUU6Fm1Kqr5MQ2MMLGS1Otrp6MVo0uPbGV2UVwws0rHV0U7Vl2lojIGFrIojcdcvUOmj68Soryr/Zk76xcAiHeNEd+TCwEJWRSUxJRetnz+6V5ZPXSd7S38jjC5qH/kl6a8cxcAi7Soqiam+TENjDCxkpfriNTxGV7hjYJGupfoGVV+qoSkGFgxZ/QlClf1oYqPMmbJV9pb+Ro7de7ucuPXvlQ8BYmBRuOInCZENAwuG6mO9yi9c+cToCmYMLNK1+liv6ss1NMXAgiGnf4JQZcNHF2d1+bNLb/is+t8lovT4SUJkw8CCoUhtQvmFy+04INU/MbBI1yK1CdWXa2iKgQVDXhzRoGOMLj1jYJGucVQDsmFgwdCYqS3KL1y6xAGp6mNgka6Nmdqi+nINTTGwYEj1RUv3GF3ednL0VQws0jbACAMLhlRfsPzYpdHFWV3uxMAiXQOMMLCQIZ7oV37BCkockMrAouDHWVgwwsBCBj8cMurnMkYXZ3UxsMjXMbBghIGFDH49ZNTPcUCqeX/Y/E3l/z8RGcVhozDCwEKGIB0y6ucYXVc2VDNC+f8nREZx2CiMMLCQgYGlb5dGVxjP6mJgka4xsGCEgYUMDCz/FYbRxcAiXWNgwQgDCxnKqzuUX7Co8IaPriCc1fUf1Tco/9+UyKjy6g7Vl21oiIGFDGF9m5ww5OcDUvsrRyn/34/IKN4uB0YYWMjAwApXfhldDCzSNQYWjDCwkIGBRZMe367dAakMLNI1BhaMMLCQgYFFRqk+lT618AfK/zcgMoqBBSMMLGRgYJHVho8ut8/q6ikdqfy/L5FRDCwYYWAhg+qLFfk7tw5IZWCRzgHpGFjIoPpCRcHLidHFwCKdA9IxsJBB9YWKwpOdA1JP3/Et5V8vUbaAdAwsZFB9oaJwl2t0qf7aiLIFpGNgIYPqCxVRepdGl+qvgyhbQDoGFjKovlAREfktIB0DCxlUX6iIiPwWkI6BhQyqL1RERH4LSMfAQgbVFyoiIj81uqxF9WUbGmJgIQMnuRMRWY+T3GGEgYUMDCwiIusxsGCEgYUMDCwiIusxsGCEgYUMDCwiIusxsGCEgYUMDCwiIusxsGCEgYUM5dUdyi9YRER+qby6Q/VlGxpiYCHD6min8gsWEZFfWh3tVH3ZhoYYWMjAwCIish4DC0YYWMjAwCIish4DC0YYWMhQH+tVfsEiIvJL9bFe1ZdtaIiBhQzN8ZTyCxYRkV9qjqdUX7ahIQYWMjCwiIisF0/0q75sQ0MMLBhSfcEiIvJLgBEGFgypvmAREfklwAgDC4ZGl7Uov2gREeneuIpW1ZdraIqBBUO8XQ4RkXm8TQ6yYWDBEG+XQ0RkXqQ2ofpyDU0xsGCIw0aJiMzjkFFkw8CCIQ4bJSIyj0NGkQ0DC4Y4C4uIyDwOGUU2DCxkpfrCRUSke0A2DCxkVVQSU37xIiLStaKSmOrLNDTGwEJWHNVARJQ9jmhALgwsZBWpTSi/gBER6Ro/QYhcGFjIKtqUVH4BIyLStWhTUvVlGhpjYCErfpKQiCh7/AQhcmFgISfVFzAiIl0DcmFgISfe9JmIKDPe5BlmGFjIifckJCLKrLy6Q/XlGZpjYCGnmrpu5RcyIiLdqqnrVn15huYYWMiJG92JiDKLJ/pVX56hOQYWTKm+kBER6RZghoEFU5zoTkT0pzjBHVYwsGCKE92JiP5UpDah+rIMH2BgwVR9rFf5BY2ISJfqY72qL8vwAQYWTKX6BpVf0IiIdCnVN6j6sgwfYGDBknEVrcovakREquOAUVjFwIIl3IdFRMT9V7COgQVLuA+LiIj7r2AdAwuWcB8WERH3X8E6BhYs4z4sIgpznH8FOxhYsIz3JSSiMMf7D8IOBhYsiyf6lV/giIhU1ZkcUH0Zho8wsGDL6LIW5Rc5IiKvG13WovryC59hYMEWjmsgojDG8Qywi4EFWziugYjCGMczwC4GFmwrKokpv9gREXlVUUlM9WUXPsTAgm3l1R3KL3hERF5VXt2h+rILH2JgwTZeJiSiMMXLg8gHAwt54WVCIgpDvDyIfDGwkBdeJiSiMMTLg8gXAwt54WVCIgpDvDyIfDGwkDcOHSWiIMfhoigEAwt549BRIgpyHC6KQjCwkLfO5IDyCyARkVvx3oMoBAMLBRlX0ar8IkhE5HTFkbjqyyt8joGFgkSbksovhEREThdtSqq+vMLnGFgoSKpvkDOxiChQFZXEJNU3qPryCp9jYKFgnIlFREGKs6/gBAYWCsbN7kQUpLi5HU5gYMERxZG48osiEVGhcXM7nMLAgiO42Z2IghAnt8MpDCw4hpPdicjPcXI7nMTAgmNWRzuVXyCJiPJtdbRT9WUUAcLAgmM4soGI/BpHM8BpDCw4imexiMiP8ewVnMbAgqM4soGI/BhHM8BpDCw4joNHichPcbAo3MDAguN4FouI/BTPXsENDCy4gmexiMgP8ewV3MLAgit4FouI/BDPXsEtDCy4hmexiEjnePYKbmJgwTU8i0VEOsezV3ATAwuu4lksItIxnr2C2xhYcBXPYhGRjvHsFdzGwILrON2diHSKU9vhBQYWXMd7FBKRLvGeg/AKAwueiDYllV9YiYiiTUnVl0OEBAMLnhlX0ar84kpE4W1cRavqyyBChIEFzzTHU8ovsEQU3prjKdWXQYQIAwuemrSiXflFlojC16QV7aovfwgZBhY81Zkc4IZ3IvK0opIYxzLAcwwseI5jG4jIyziWASowsKAEN7wTkRdxYztUYWBBCW54JyIv4sZ2qMLAgjK8TyERuRnvNwiVGFhQhhPeicitOLEdqjGwoBQvFRKRG/HSIFRjYEG5SG1C+cWYiIJTpDah+rIGMLCgXqpvUEaXtSi/KBOR/xtd1sJLg9ACAwta4KVCInIiXhqELhhY0AYvFRJRIWbnGp8AAAfhSURBVPHSIHTCwII2Un2DHEBKRHk1rqKVlwahFQYWtBJP9HN0AxHZqqgkJvFEv+rLF3AFBha0U1PXrfyCTUT+qaauW/VlC8jAwIKWJq1oV37RJiL9m7SiXfXlCjDEwIKWOLqBiMziSAbojIEFbXE/FhFli/uuoDsGFrQWbUoqv5ATkX5Fm5KqL09ATgwsaI/zsYhoeJx3pUZpaamUlpa6/jFuuvT1pH9N2X69EAws+ALnYxHRdyf88bwr5G/4kLA7KPw+sLJ9LW59jQws+EKqb5D7sYhCXlFJjJvaC5DrmRsrj3Xqc6r6sxhYQBbc9E4U3ripvTC5RoSd4eXk5/X6z2JgATnUx3qVX+iJyPvqY72qLz++ZnVg5XoJ0WygWB1quf5su79n52uwmlMYWPAdfrKQKFzxE4OFc+J+q2y/lusxVkZaIb9m9XPk8+uFYmDBl8qrO5Rf9InI/cqrO1RfbgLDzpCwMnByDZZcH5PP57Lza0481gkMLPgWI4so2DGu3GHl5TCrAyvXx6d/TKEDx8ozaLl+j4EFWJTqG+T4BqKAxnEM7rNyT1OuX7MzivIZdFa/plyPt/I5GFiAAUYWUfAaV9HKcQweyvflOLvPOtkZUXZGX64/y+zjrX5d+WBgwfcYWUTBiXHljlwjwquBZfZ15Ps15fozzD7eztdkFwMLgcAZWUT+r6gkJp3JAdWXk0Bya2CZDRYroyjX15XP1+nEY53AwEJgMLKI/BsHibqv0DFidSyZjbB8HmPn67c7pBhYgAWMLCL/xbjyTvpN53ZuPDcbKE6MIrOvK5+vwe7X4hQGFgKHkUXknxhXCCoGFgKJkUWkf4wrBBkDC4HFyCLSN8YVgo6BhUCLJ/o5woHIhe6r2CVVVVXy1KrN8sNHGm197LiKVsYVAo+BhcDjnCwiZ7v+oYNSVVV1uSeWrJfbH1prqXunbZAXXnxZduzYEfheeeUV5V8D2evDDz907HsPAwuhwMgicq70gTVvyQYZ+1CNacXTt8me1+pl//79oejAgQPKvway1+nTpx37vsPAQmik+galOBJX/s2JKAjdM2O3rKrcILOfelauf+ig6eOLI3FOaEeoMLAQOuXVHcq/ORGFqfLqDtV/7QHPMbAQSqujncq/6RCFodXRTtV/3aHA8JeQjTJ7fL6f08rX4xUGFkIr2pRU/s2HKMhFm5Kq/5pDM0YjJ/3X7A4hs/Fk9Ply/bNTGFgINc7KInI+zrhCNlbHlJWRZfRnZXtctn9281ktBhZCrzM5wE8YEjkUZ1whF7Nnr8x+3c6fnetzmn2MExhYgPzxJwy5+Z2osMqrO/hJQWRl5eVBs183+/OtfN5L/9nt+7EYWMAwNXXdyr9JEfmxmrpu1X99oTk7Ayif8WP3JncGFuCx5niK+7KILFZUEpPmeEr1X1tozmw0uf1ThIU8Nl8MLMAA92URmTeuopWXBGGJ2biy8/h8Pkf644a/TOjWje4MLCAHzssiMi5Sm1D91xM+YXaEgtv3YGV7nNsvGTKwABO8ZEj0p3hJEHbpNLByDSoGFqAA72NIdFgmrWjnJUHYYvXeK7sfl+3PsvMYBhagkZq6bp7NotBVVBLjpwSRF6sHhpp9XL5/Tq7f5yVCQDOdyQGezaLQVByJc3Ao8mLnWSiznyJ0YmCZfV6nMbCAPHFmFgU5nrUCCsPAAgoQT/TzbBYFruJIXDqTA6r/egG+xsACHMC9WRSEeNYKcA4DC3BIqm9QJq1oV/5NkiifJq1o51krwEEMLMBhzfGUjC5rUf4Nk8hKo8taONcKcAEDC3DJ6mgnLxuStvFyIOAuBhbgolTfIG+3Q9pVXt3BgaGAyxhYgAc6kwNSXt2h/BsrhbviSJyXAwGPMLAADzXHUxzrQJ7HsAK8x8ACFOBGePKi0WUtEm1Kqv7XHQglBhagULQpydAix2NYAeoxsAANRJuSMq6iVfk3ZvJ3DCtAHwwsQCPco0X5NK6ilWEFaIaBBWgonujnpw7JNG5eB/TFwAI0xvEOlF5RSUzKqzt4WxtAcwwswAdSfYNSU9fNDfEhbnRZi9TUdXNAKOATDCzAZ5rjKSmv7uBteELSpBXtUh/rVf2vHQCbGFiAT6X6Bvnpw4DGs1WA/zGwgADoTA5IpDbBs1o+7tK9VfFEv+p/nQA4gIEFBEx9rJeXEH3SpVHFS4BA8DCwgACLJ/olUpvg5niNYlQB4cDAAkIinuiXmrpu7tlS0LiKVonUJjizCggRBhYQQp3JAYk2JWXSinZeSnShS89SRZuSnFcFhBQDC8DlwVVe3cHLiXkOqkkr2qWmrpub1AGICAMLgIHO5IDUx3olUpvgJUWDxlW08gwVgJwYWABMpfoGpTmekpq6bonUJqQ4Eg/NS4vFkbiUV3dITV0391ABsIyBBSBvQRleRSUxKY7EJVKbkNXRTmmOp3ipD0BBGFgAXBFP9EtzPCX1sV5ZHe2U1dFOmbSiXYojcU9fdrw0noYPqGhTUprjKZ6RAuAaBhYA5S6NMaOGD7ThDR9Jw+OZJwA6YGABAAA4jIEFAADgMAYWAACAwxhYAAAADmNgAQAAOIyBBQAA4DAGFgAAgMMYWAAAAA5jYAEAADiMgQUAAOAwBhYAAIDDGFgAAAAOY2ABAAA4jIEFAADgMAYWAACAwxhYAAAADmNgAQAAOIyBBQAA4LD/Dy9n5nBB4XiI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523976" y="285728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de-DE" sz="2600" b="1" kern="0" dirty="0">
                <a:solidFill>
                  <a:schemeClr val="accent2"/>
                </a:solidFill>
                <a:latin typeface="+mn-lt"/>
              </a:rPr>
              <a:t>Wie ganz wenig viel bewirkt </a:t>
            </a:r>
            <a:br>
              <a:rPr lang="de-DE" sz="2600" b="1" kern="0" dirty="0">
                <a:solidFill>
                  <a:schemeClr val="accent2"/>
                </a:solidFill>
                <a:latin typeface="+mn-lt"/>
              </a:rPr>
            </a:br>
            <a:r>
              <a:rPr lang="de-DE" sz="2600" b="1" kern="0" noProof="0" dirty="0">
                <a:solidFill>
                  <a:schemeClr val="accent2"/>
                </a:solidFill>
                <a:latin typeface="+mn-lt"/>
              </a:rPr>
              <a:t>– die Macht des CO</a:t>
            </a:r>
            <a:r>
              <a:rPr lang="de-DE" sz="2600" b="1" kern="0" baseline="-25000" noProof="0" dirty="0">
                <a:solidFill>
                  <a:schemeClr val="accent2"/>
                </a:solidFill>
                <a:latin typeface="+mn-lt"/>
              </a:rPr>
              <a:t>2</a:t>
            </a:r>
            <a:endParaRPr kumimoji="0" lang="de-AT" sz="2600" b="1" i="0" u="none" strike="noStrike" kern="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Chart 1"/>
          <p:cNvGraphicFramePr/>
          <p:nvPr/>
        </p:nvGraphicFramePr>
        <p:xfrm>
          <a:off x="1214446" y="2395555"/>
          <a:ext cx="5715000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66654" y="6334780"/>
            <a:ext cx="97393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de.wikipedia.org "Luft"</a:t>
            </a:r>
            <a:endParaRPr lang="de-AT" sz="1300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09794" y="1609737"/>
            <a:ext cx="159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L U F T</a:t>
            </a:r>
            <a:endParaRPr lang="de-AT" sz="2800" b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309926" y="1824051"/>
            <a:ext cx="5286412" cy="571504"/>
            <a:chOff x="2095480" y="1571612"/>
            <a:chExt cx="5286412" cy="571504"/>
          </a:xfrm>
        </p:grpSpPr>
        <p:cxnSp>
          <p:nvCxnSpPr>
            <p:cNvPr id="12" name="Gerade Verbindung mit Pfeil 11"/>
            <p:cNvCxnSpPr/>
            <p:nvPr/>
          </p:nvCxnSpPr>
          <p:spPr bwMode="auto">
            <a:xfrm rot="10800000" flipV="1">
              <a:off x="2095480" y="1819238"/>
              <a:ext cx="1928826" cy="32387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007E3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Rechteck 9"/>
            <p:cNvSpPr/>
            <p:nvPr/>
          </p:nvSpPr>
          <p:spPr bwMode="auto">
            <a:xfrm>
              <a:off x="3881430" y="1571612"/>
              <a:ext cx="3500462" cy="571504"/>
            </a:xfrm>
            <a:prstGeom prst="rect">
              <a:avLst/>
            </a:prstGeom>
            <a:solidFill>
              <a:srgbClr val="007E3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so viel sind 450 ppm</a:t>
              </a:r>
              <a:endParaRPr kumimoji="0" lang="de-AT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973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560512" y="1412776"/>
            <a:ext cx="8535987" cy="21888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Klimaänderung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- </a:t>
            </a: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wo ist das Problem?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258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38158" y="1357298"/>
            <a:ext cx="9001188" cy="1024896"/>
          </a:xfrm>
        </p:spPr>
        <p:txBody>
          <a:bodyPr/>
          <a:lstStyle/>
          <a:p>
            <a:pPr marL="355600" indent="-355600"/>
            <a:r>
              <a:rPr lang="de-DE" sz="2400" dirty="0">
                <a:solidFill>
                  <a:srgbClr val="FF00FF"/>
                </a:solidFill>
              </a:rPr>
              <a:t>Vorteile</a:t>
            </a:r>
          </a:p>
          <a:p>
            <a:pPr marL="693738" lvl="1" indent="-355600"/>
            <a:r>
              <a:rPr lang="de-DE" sz="1800" dirty="0"/>
              <a:t>es wird wärmer – man braucht </a:t>
            </a:r>
            <a:r>
              <a:rPr lang="de-DE" sz="1800" dirty="0">
                <a:solidFill>
                  <a:srgbClr val="8230E6"/>
                </a:solidFill>
              </a:rPr>
              <a:t>weniger heizen</a:t>
            </a:r>
          </a:p>
          <a:p>
            <a:pPr marL="693738" lvl="1" indent="-355600"/>
            <a:r>
              <a:rPr lang="de-DE" sz="1800" dirty="0"/>
              <a:t>in Gebieten, die jetzt kühl sind, kann man </a:t>
            </a:r>
            <a:r>
              <a:rPr lang="de-DE" sz="1800" dirty="0">
                <a:solidFill>
                  <a:srgbClr val="8230E6"/>
                </a:solidFill>
              </a:rPr>
              <a:t>Obst und Wein pflanzen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928664" y="389953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 das ein Problem?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334780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</a:t>
            </a:r>
            <a:r>
              <a:rPr lang="de-AT" sz="1300" dirty="0">
                <a:solidFill>
                  <a:schemeClr val="tx1"/>
                </a:solidFill>
              </a:rPr>
              <a:t>Österreichischer Sachstandsbericht Klimawandel 2014, </a:t>
            </a:r>
            <a:r>
              <a:rPr lang="de-DE" sz="1300" dirty="0">
                <a:solidFill>
                  <a:schemeClr val="tx1"/>
                </a:solidFill>
              </a:rPr>
              <a:t>Verlag der Österreichischen Akademie der Wissenschaften</a:t>
            </a:r>
          </a:p>
          <a:p>
            <a:r>
              <a:rPr lang="de-AT" sz="1300" dirty="0">
                <a:solidFill>
                  <a:schemeClr val="tx1"/>
                </a:solidFill>
              </a:rPr>
              <a:t>https://hw.oeaw.ac.at/APCC_AAR2014.pdf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B350D26-5EBF-4E1B-BA87-C4A5D0D7B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0" y="3286124"/>
            <a:ext cx="2786082" cy="1856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38158" y="1357298"/>
            <a:ext cx="9001188" cy="2332946"/>
          </a:xfrm>
        </p:spPr>
        <p:txBody>
          <a:bodyPr/>
          <a:lstStyle/>
          <a:p>
            <a:pPr marL="355600" indent="-355600">
              <a:spcBef>
                <a:spcPts val="1800"/>
              </a:spcBef>
            </a:pPr>
            <a:r>
              <a:rPr lang="de-DE" sz="2400" dirty="0">
                <a:solidFill>
                  <a:srgbClr val="FF00FF"/>
                </a:solidFill>
              </a:rPr>
              <a:t>Nachteile</a:t>
            </a:r>
          </a:p>
          <a:p>
            <a:pPr marL="693738" lvl="1" indent="-355600"/>
            <a:r>
              <a:rPr lang="de-DE" sz="1800" dirty="0"/>
              <a:t>viele heiße Tage im Sommer</a:t>
            </a:r>
          </a:p>
          <a:p>
            <a:pPr marL="1066800" lvl="2" indent="-355600"/>
            <a:r>
              <a:rPr lang="de-DE" sz="1600" dirty="0">
                <a:sym typeface="Wingdings" pitchFamily="2" charset="2"/>
              </a:rPr>
              <a:t> </a:t>
            </a:r>
            <a:r>
              <a:rPr lang="de-DE" sz="1600" dirty="0"/>
              <a:t>hoher Kühlbedarf</a:t>
            </a:r>
          </a:p>
          <a:p>
            <a:pPr marL="693738" lvl="1" indent="-355600"/>
            <a:r>
              <a:rPr lang="de-DE" sz="1800" dirty="0"/>
              <a:t>weniger Regen in vielen Gebieten </a:t>
            </a:r>
          </a:p>
          <a:p>
            <a:pPr marL="1066800" lvl="2" indent="-355600"/>
            <a:r>
              <a:rPr lang="de-DE" sz="1400" dirty="0">
                <a:sym typeface="Wingdings" pitchFamily="2" charset="2"/>
              </a:rPr>
              <a:t> </a:t>
            </a:r>
            <a:r>
              <a:rPr lang="de-DE" sz="1600" dirty="0"/>
              <a:t>schlecht für Stromerzeugung und Landwirtschaft im Marchfeld</a:t>
            </a:r>
          </a:p>
          <a:p>
            <a:pPr marL="693738" lvl="1" indent="-355600"/>
            <a:r>
              <a:rPr lang="de-DE" sz="1800" dirty="0"/>
              <a:t>heftigere Gewitter, mehr Hagel</a:t>
            </a:r>
          </a:p>
          <a:p>
            <a:pPr marL="693738" lvl="1" indent="-355600"/>
            <a:r>
              <a:rPr lang="de-DE" sz="1800" dirty="0"/>
              <a:t>weniger Schnee und Frost im Winter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928664" y="389953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 das ein Problem?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334780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</a:t>
            </a:r>
            <a:r>
              <a:rPr lang="de-AT" sz="1300" dirty="0">
                <a:solidFill>
                  <a:schemeClr val="tx1"/>
                </a:solidFill>
              </a:rPr>
              <a:t>Österreichischer Sachstandsbericht Klimawandel 2014, </a:t>
            </a:r>
            <a:r>
              <a:rPr lang="de-DE" sz="1300" dirty="0">
                <a:solidFill>
                  <a:schemeClr val="tx1"/>
                </a:solidFill>
              </a:rPr>
              <a:t>Verlag der Österreichischen Akademie der Wissenschaften</a:t>
            </a:r>
          </a:p>
          <a:p>
            <a:r>
              <a:rPr lang="de-AT" sz="1300" dirty="0">
                <a:solidFill>
                  <a:schemeClr val="tx1"/>
                </a:solidFill>
              </a:rPr>
              <a:t>https://hw.oeaw.ac.at/APCC_AAR2014.pdf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C698AA5-2D81-44B5-9927-A3671E298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16" y="4143380"/>
            <a:ext cx="2357454" cy="1571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38158" y="1500174"/>
            <a:ext cx="9001188" cy="1271117"/>
          </a:xfrm>
        </p:spPr>
        <p:txBody>
          <a:bodyPr/>
          <a:lstStyle/>
          <a:p>
            <a:pPr marL="355600" indent="-355600">
              <a:spcBef>
                <a:spcPts val="1800"/>
              </a:spcBef>
            </a:pPr>
            <a:r>
              <a:rPr lang="de-DE" sz="2400" dirty="0">
                <a:solidFill>
                  <a:srgbClr val="FF00FF"/>
                </a:solidFill>
              </a:rPr>
              <a:t>Kosten-Nutzen-Relation</a:t>
            </a:r>
          </a:p>
          <a:p>
            <a:pPr marL="693738" lvl="1" indent="-355600">
              <a:spcBef>
                <a:spcPts val="1200"/>
              </a:spcBef>
            </a:pPr>
            <a:r>
              <a:rPr lang="de-DE" sz="1800" dirty="0"/>
              <a:t>die Nachteile überwiegen</a:t>
            </a:r>
          </a:p>
          <a:p>
            <a:pPr marL="355600" indent="-355600">
              <a:spcBef>
                <a:spcPts val="1800"/>
              </a:spcBef>
              <a:spcAft>
                <a:spcPts val="0"/>
              </a:spcAft>
            </a:pPr>
            <a:r>
              <a:rPr lang="de-DE" sz="2000" dirty="0"/>
              <a:t>Was wollen wir tun: </a:t>
            </a:r>
            <a:r>
              <a:rPr lang="de-DE" sz="2000" dirty="0">
                <a:solidFill>
                  <a:srgbClr val="9900FF"/>
                </a:solidFill>
              </a:rPr>
              <a:t>CO</a:t>
            </a:r>
            <a:r>
              <a:rPr lang="de-DE" sz="2000" baseline="-25000" dirty="0">
                <a:solidFill>
                  <a:srgbClr val="9900FF"/>
                </a:solidFill>
              </a:rPr>
              <a:t>2</a:t>
            </a:r>
            <a:r>
              <a:rPr lang="de-DE" sz="2000" dirty="0">
                <a:solidFill>
                  <a:srgbClr val="9900FF"/>
                </a:solidFill>
              </a:rPr>
              <a:t> und andere Treibhausgase verringern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928664" y="389953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 das ein Problem?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334780"/>
            <a:ext cx="990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</a:t>
            </a:r>
            <a:r>
              <a:rPr lang="de-AT" sz="1300" dirty="0">
                <a:solidFill>
                  <a:schemeClr val="tx1"/>
                </a:solidFill>
              </a:rPr>
              <a:t>Österreichischer Sachstandsbericht Klimawandel 2014, </a:t>
            </a:r>
            <a:r>
              <a:rPr lang="de-DE" sz="1300" dirty="0">
                <a:solidFill>
                  <a:schemeClr val="tx1"/>
                </a:solidFill>
              </a:rPr>
              <a:t>Verlag der Österreichischen Akademie der Wissenschaften</a:t>
            </a:r>
          </a:p>
          <a:p>
            <a:r>
              <a:rPr lang="de-AT" sz="1300" dirty="0">
                <a:solidFill>
                  <a:schemeClr val="tx1"/>
                </a:solidFill>
              </a:rPr>
              <a:t>https://hw.oeaw.ac.at/APCC_AAR2014.pdf</a:t>
            </a:r>
          </a:p>
        </p:txBody>
      </p:sp>
      <p:pic>
        <p:nvPicPr>
          <p:cNvPr id="3074" name="Picture 2" descr="Ähnliches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488" y="3500438"/>
            <a:ext cx="2928958" cy="219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738158" y="1500174"/>
            <a:ext cx="8535987" cy="21888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CO</a:t>
            </a:r>
            <a:r>
              <a:rPr lang="de-DE" sz="4400" b="1" baseline="-25000" dirty="0">
                <a:solidFill>
                  <a:srgbClr val="FF0000"/>
                </a:solidFill>
                <a:latin typeface="Century Gothic" pitchFamily="34" charset="0"/>
              </a:rPr>
              <a:t>2 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kann noch viel mehr: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wie kommt es in unser Essen?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="" xmlns:a16="http://schemas.microsoft.com/office/drawing/2014/main" id="{B0A3A341-9162-4988-B0CA-FCB58C0F4D93}"/>
              </a:ext>
            </a:extLst>
          </p:cNvPr>
          <p:cNvGrpSpPr/>
          <p:nvPr/>
        </p:nvGrpSpPr>
        <p:grpSpPr>
          <a:xfrm>
            <a:off x="2008855" y="3688978"/>
            <a:ext cx="5472195" cy="2176003"/>
            <a:chOff x="2008855" y="3688978"/>
            <a:chExt cx="5472195" cy="2176003"/>
          </a:xfrm>
        </p:grpSpPr>
        <p:pic>
          <p:nvPicPr>
            <p:cNvPr id="5" name="Grafik 4">
              <a:extLst>
                <a:ext uri="{FF2B5EF4-FFF2-40B4-BE49-F238E27FC236}">
                  <a16:creationId xmlns="" xmlns:a16="http://schemas.microsoft.com/office/drawing/2014/main" id="{8D764FCB-AB4E-4A01-9871-188AD7063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441" t="13163" r="60594" b="71878"/>
            <a:stretch/>
          </p:blipFill>
          <p:spPr>
            <a:xfrm rot="19709459">
              <a:off x="2008855" y="4373683"/>
              <a:ext cx="1369406" cy="1244319"/>
            </a:xfrm>
            <a:prstGeom prst="rect">
              <a:avLst/>
            </a:prstGeom>
          </p:spPr>
        </p:pic>
        <p:pic>
          <p:nvPicPr>
            <p:cNvPr id="6" name="Grafik 5" descr="_brot-getreide.jpg">
              <a:extLst>
                <a:ext uri="{FF2B5EF4-FFF2-40B4-BE49-F238E27FC236}">
                  <a16:creationId xmlns="" xmlns:a16="http://schemas.microsoft.com/office/drawing/2014/main" id="{815D9A78-92AF-4BC4-8DB7-15BE29279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40856" t="60234" r="26845"/>
            <a:stretch/>
          </p:blipFill>
          <p:spPr>
            <a:xfrm>
              <a:off x="6105128" y="4736699"/>
              <a:ext cx="1375922" cy="1128282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="" xmlns:a16="http://schemas.microsoft.com/office/drawing/2014/main" id="{1AD947C0-CF04-4F12-AD2D-8348498F0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993" t="-9934" r="43230" b="35433"/>
            <a:stretch/>
          </p:blipFill>
          <p:spPr>
            <a:xfrm>
              <a:off x="3917694" y="3688978"/>
              <a:ext cx="1728192" cy="216024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png;base64,iVBORw0KGgoAAAANSUhEUgAAAlgAAAFzCAYAAADi5Xe0AAAgAElEQVR4nO3d/3tU9Z338f4F/aH3l+7d3dt2t7232+3uLXd7795lrUaLWrvQtXRdF9Ta2jb4BTWKBgKlBMIXgUEQ5GuABIFA8CsOIIKREGLQEnAwGJxoMDCSSMxA6EjiRpK+7x+60DBzZs45M+ecz+ec83xc1/O6KkxI2srJ65o5+cwXBAAAAI76guovAAAAIGgYWAAAAA5jYAEAADiMgQUAAOAwBhYAAIDDGFgAAAAOY2ABAAA4jIEFAADgMAYWAACAwxhYAAAADmNgAQAAOIyBBQAA4DAGFgAAgMMYWAAAAA5jYAEAADiMgQUAAOAwBhYAAIDDGFgA1BroFenan1nLUyKHZ16u8Z0VsmZH1+W21HXL4bZPDQMA1RhYAFwx0NYin739hpyvXSXn1i2Q7tkTpfOBH0vnAz+Wk2OvlvaRX5L2kV+SntKRImu+YNoTL4+W7044bLuikphMWNQmExa1yaJtiYxxBgBucH1glZaWSmlpqdufBoACF7tOyWdvv3HFgPrwpq9dHk9WOn3Ht1wdWHZGWHl1h6zZ0SX1sV6JJ/pV/88LwMcYWAAsSR9SdkaUWaoHVq6GD6/DbZ9Kqm9Q9f8VAHzA1YF1aVwxsgB/GWhrkdSuLdI9e6Ik7r7O0THlt4Fl1PiKVimv7pAdB5M80wXAkOsDy+g/pz/m0u8ZDbH0gZZtrJmNOaM/g+EH/NFAW4ucr10lH0+5y/ZLfGEcWEYvMT62sl221HUzuACIiEYDy2wU5XpstsdZ+TwMLITRxa5TSgdVen/Y+Oe+Hli5BldnckD1/90AFHBtYFkZPU78utOPA4JqoK1Fep6a5slLfnYbqhlxeUi9X3mNbK5aLpurlsvHlX/jy4Fl9JLiom0Jnt0CQsTVgWX11wodWFa+BgYWwuhCwy7pnj1Ri2ep0nvvmv8m7xT9hRwa9VdyYs310rr463I48reyYd0qqaqqkqqqKtm+fmYgBlb6s1vl1R1SH+tV/a8HABe5MrDsjJlcj7XyZzOwgCt5Oareu+a/y9Gi/ym/G/V1OfDDv5XXRo+Qnbf+P3nxX6+TLf9+k2y4c7Ss+flYWfarcRK5926ZO7FYZpQ8KFMemyRTJz0q5Q8/IPMe+LUsn/lrqSofK1sr/lmq162+PLBeWhe8gcXYAsLB1YGVLaPHGv0Zuf5ss8el/x4DC0HWf6Qx71HV+v0vS+z6q+StG78hDbd8W14b839k50++Jy/cdp1sGXeTVN81Rlb/4qey9NfjZeF9v5DZD06Q3z7ykEx+/DGZOukRmfnw/fLEA7+SxRPukhW/vF3W3X2rbLzjFnn29htk+0+vkd3/8g+y75//tzTd/DfS/IO/lJbrviJt//Rfr/gaPt907RUvEW5bv1C2rV8oZyuvCvTAMhpbzfGU6n+dADjAtYFl9fd4iRDIz6Ub1TvGXi3vXvtn8vb1X5U3b/xfsv+Wv5M9Y74j0Z+MlOdvu142j79Zqn72Y1l1z23y1K/vkAX3/UJmP3ivTH/kYSl9/HH5zaMlMuuh+2T+/b+UJcV3yop7/k3W/exfZNP4W+TZf7tBXh77T/Lqj/+v1P/o7+XgTX8tR274mhy79n/I+yP/i2PPhPVXjgrUTe6FNmZqCzfIAz7n+MAyGyxO3/zOTe4IgqGhIblw4YL09PTIqVOnJB6PSywWk4MHD8rrr78uO3fulGeffVaeeeYZWTF/riwsfURmPXSf/ObREil9/HGZ/sjDUvHQvbLg/nvkqeI7ZNU9t0nVz34sm8ffLM/fdr1EfzJS9oz5juz/0d/Jmzf9tRy54avy7rV/Jh9ocC8WAyt3j61s5yVEwIe0HVi5HlvIMQ12v17AqosXL0oqlZLu7m45efKkvPfee/L2229LU1OT1NXVSTQalW3btsmGDRtk5cqV8uSTT8qcOXNk+vTpMnnyZCkvL5f58+fLsmXLZO3atbJ582Z54YUX5JVXXpF9r+6WfYtmyet33SQNt3xb3rrxGxK7/ipp/f6XlY8jBpZ3z2qt2dHFSfKATzg6sKyOleGPszrIzB6f6z4vKx8HiIh8/vnn8vvf/17OnDkjHR0dcvz4cTl8+LA0NjbK3r17Zfv27bJ161apqqqSFStWyKJFi2T27Nkybdo0KSsrk1mzZsnChQvl6aeflnXr1klNTY28+OKLsnv3bmloaJBDhw7JsWPH5MSJE9LV1SW9vb3y2WefZf16Lnadku7ZE5UPILe78PSNDCwblVd3cOQDoDnX34vQaQwimBkYGJDe3l7p6uqSEydOyLvvvivNzc1y4MABefXVV+Wll16SLVu2yPr162X58uUSiURk1qxZUlZWJlOnTpWKigqJRCKyfPlyWb9+vWzdulW2b98ue/bskcbGRjl8+LC0trbKhx9+KB9//LGcP39eBgacvVfmQsMux9/vT+d6SkcysPJowqI2booHNKXtwLL6siGC6bPPPpNz585JZ2enfPDBB3Ls2DE5dOiQNDQ0yO7du+XFF1+UzZs3y9q1a2XZsmWyYMECmTlzpkyZMkWmTZsmc+bMkSeffFJWrlwp1dXVUltbKy+//LK89tpr8sYbb8iRI0fk+PHj0tHRIWfOnJFUKiUXL15U/V9bUru2yMmxVysfPAwsfzW+olV2HEyq/tcXwDDaDiwR6z9xCD319fXJ2bNn5fTp0/L+++/LO++8I2+99ZbU19fLrl275Pnnn5dNmzZJZWWlLF26VObPny/l5eUyefJkmT59usydO1cWL14sq1evlg0bNsi2bdskGo1KXV2dNDU1SSwWk3g8LqdOnZJPPvlEPv30Uxkc9Of9KWEdVgwsZxsztYWhBWhC64ElwhszqzT8J9sSiYS0tbXJ0aNHr/jJtueee042btwoa9askSVLlsi8efPkt7/9rZSWlsqMGTNk3rx5smTJElmzZo1s3LhRnnvuOdm5c6fs27dP3nzzTTl69Ki0tbVJIpGQnp4euXDhggwNDan+r+6ZsA+rS525/zsMLIYWECiODayPPvpIGhoayEft27fvip9sW7VqlSxevFjmzp2b8ZNtS5culcrKStm0adPln2yrr6+Xt956S9555x15//335fTp03L27Fnp7+fmWzMMq8wYWAwtIEgcG1gnTpyQHTt2kI/au3fvFT/Z1t7eLp2dnXLu3LmcP9mG/PUfadTyzZZ1yGxg1bx0o/LB4tfGV7RyMzzgMe1fIgSCoP9IY6h+KtCNgdX43D8oHyp+b8KiNo53ADzCwAJcFJZzrBwZWFVfZGB5VHl1BweWAi5zbWBVVVVdkdMfm++fDXjl3LoFeb35clgbqhnBwPKwopKYrNnRpfqvCRBYrgys9OFjZwhZ+Vi7/wx4qf9IIzewM7B805ipLdyfBbjA8YGVbUxZGVm5PtbqP/OsFlS52HVKPp5yl/Kh4tcYWGp7bGU7LxsCDvLNwEofUem/n+33AC+cr13Fy4EFdrHmewwsxRWVxGRLXbfqv05AIGg3sKz8mdkGF+MKXrvYdYqfDnSo/spRDCxN4qcNgcJpN7CsfqzRTe4MLHiJm9gZWEGOZ7OAwvh2YBk9BvDCQFsLh4UysELThEVt0pkcUP3XDvAdrQaW0eOsHMcw/Pc5vgFu4l4rBlYY49kswD7tBtbwx6aPplyPN3ocIwtOGUqd5ycEXa6ndCQDS/MmLGrjJw0Bi7QcWEYfa+X3OA8Lbug/0sizVgws+s+KSmKcmwVYoP3AsvrsVfp/NvpnwK6ep6YpHx5hiYHlrzgFHshN2Unuhdz0Pvz3zT4vkI+h1HluZGdgkUnjK1q5AR7IQtl7EeYaT4XcqM5N7igULwmqi4Hlv3jJEDDm2sAC/OjcugXKR0aYY2D5N37KELgSAwsQfkpQlxhY/q68uoOfMgT+EwMLoXex6xT3W2kSA8v/ja9o5W12AGFgIeQG2lq430qjhmpGMLACUFFJjJGF0GNgKVBaWno5K78Od6R21igfFMTACnLRpqTqv+aAMq4NrOFjgdHwJ9n+t+B/I29xM7ueMbCCF+dlIaxcGVi5np0JgkL+uzCw1OuePVH5kCAGVpgqr+5Q/dce8JzjAyvXUAjKiGBg+RM/Kah//1F9AwMroPE+hggbLQaW2UuJ+f66lY9Lf0yulzbNXva083tmwVmczO6P+itHMbAC3PiKVkYWQsPTgWXl8XZeXrT6WKs3kzv5a06NRRSOceWfGFjBj5GFsPDsHiw7jyt0YJk9zonB5uSfl+vXUZiBthY5OfZq02/sr08cJy/MmSavTxynfGSEOQZWOBoztYVjHBB4rh7TkO9LXvkOGKcfZ+fry/VYK5+DgeU8q2dcNd598xXvYfnG3TcrHxphrXdWEQMrJHFWFoLOk3OwzIaW2X1IdodTvn+e2e/l+ry5Hmvlz2dgOctoXB3//pel6aZvyq5b/1E2j79Zlv/ydpnz4ASZN2/eFQNrf/GtyodGWOspHcnAClGMLASZpweNuv2SXqEvTRo9xurnzfXnWPncDCzn9Lz9lhwY+4+y/afXyIY7R8uS4jul/OEHZNqjJRK57+ey9u6fyPO3XS91o0fI4Ru+JvGir8i2hbOlqqpKapYuknjRV5QPjbDGwApfjCwEldKfIvTqpT87X6OVxzKw9PDJJ5/Iu+++K/v27ZPa2lpZtmyZTJ82TcofeVCWFN8pG+4cLdt/eo003PJteafoL0y/ub9709eVD4ywx8AKZ4wsBFEoBpadkZPt63bi67P7WIh8/vnncvr0aTly5Ijs3r1bnnnmGYlEIjJ58mRZsGCBVFdXy65du6S5uVlONO6T+A+/oXwkUP6dHH0VAyukMbIQNJ7+FKGVYZLtpTk7j3N7EDn9OXL9elh8+umncuLECXnzzTfl5ZdflrVr18rcuXNl6tSpsmTJEtmyZYvU1dVJS0uLnDlzRoaGhq74+KHUed60OSAxsMJbUUmMIxwQGMrfi9DoMWYjxM7j7DyLlM/XbfbfxcrHmX1NQXL27Fl57733pKGhQZ599llZvny5zJgxQ2bOnCkrV66U559/Xg4cOCDxeFzOnTtn6c/knKtgxcAKd5yThaDw9CZ3hMPg4KB0dXXJ0aNHZe/evbJ582ZZvHixlJWVybx582TdunUSjUbld7/7nXR0dEhfX1/en4txFbwYWMTIQhAwsJC3vr4+OXnypBw6dEh27Ngh69evlyeeeEKmTJkiTz75pGzatEn27NkjsVhMOjs75eLFi45+fsZVMPvDxj9nYBEjC77HwIKp3t5eaWtrk8bGRnnhhRdk1apVMmvWLJkxY4Y8/fTTsm3bNtm/f78cP35cksmkZ18Xb9wczIZqRjCwSL474bA8trLds+sJ4DQGFi47c+aMHDt2TF5//XXZsmWLLF26VKZNmyZz5syRyspK2b59uxw8eFDa29sllUop/Vq7Z09UPgSIgUXuV17dofRaA+TLsYH10UcfSUNDA/moPXv2yIYNG2ThwoVSWloqkUhENmzYIK+88oocOXJEEomEDAwMOPWviGNSO2uUjwBiYJF3RZu8e2YccIpjA+vEiROyY8cO8lH19fVy7Ngx6e7udupfA9ddaNipfACQu32+6VoGFmVUH+tVffkBbOElQviG1TdvJn/XXzmKgUUZcRAp/IaBBV/gINHwxMCiXCOLnyyEX7g2sKqqqq6o0Mfl+7H5/tnQC8cxhCcGFuVqwqI21ZcjwBJXBlb6mMk2cNJ/3c4QsvKxdv8ZeupZMlX5N33yrtTCHzCwKGeR2oTqyxJgyvGBVeiYsjKycn2s1X/mWS1/4CcGw1dP6UgGFpnGTxZCd64MrGy/7sXASv8c2b42xpX+uKk9nDGwyErc9A7deXaTu9MDK5/Pcek/M670N5Q6LyfHXq38mz0xsEjfxkxt4aZ3aMvTgZX+z24/gzX813j2yl94G5zwdub+7zCwyHK8nQ505cnAyjV8rDzW6mMKefYL+jhfu1L5N3lSGwOL7FRT55/DkhEerg8su2PI6s3n2V4OtHIkhNXHw3vcd0UMLLIb92NBR64OLCvnU9n5mGyPTR9NuR5v9DhGlh6GUuc574qkfSQDi+w3vqKV+7GgFdcPGrX7+4U8q2RlXBk9joGlB867oktJ1RcZWGQ7zseCTlwdWGa/7+TAsvrsldHXxsBSjzdxpuEN1YxgYFFeNcdTqi9ngIh4dJJ7rsdZOY0937GW7evhJUK98D6DlB4Di/KNoxugC9dOcs+W2eOz/b7Z5yrk64RaHMlA6TGwqJDKqztUX9YA787BAozw0iAZdbHmewwsKqj6WK/qyxtCjoEFZXhpkLLVXzmKgUUFVVQS46VCKMXAgjLdFQ8o/0ZOesbAIifipwqhEgMLSvQfaVT+TZz0jYFFTsVPFUIVBhaU4I2cKVcMLHKq8RWtqi93CCkGFjx3du185d/ASe96SkcysMixVkc7VV/2EEIMLHjqYtcpbmwn0xhY5GRFJTHpTA6ovvwhZBhY8BRnXpGVGFjkdI+tbFd9+UPIMLDgGW5sJ6sxsMiNuOEdXmJgwTPc2E52YmCR03HDO7zEwIInUjtrlH/DJn/FwCI3ijYlVV8OERIMLLiOE9spnxhY5Eac8A6vMLDgOo5loHxiYJFbcWwDvMDAgqs4loHybahmBAOLXIlnseAFBhZcxfsNUr4xsMjNyqs7VF8eEXAMLLjmYtcp5d+kyb8xsMjtOHwUbmJgwTU8e0WFxMAit+NZLLiJgQVX8OwVFVr6Gz4zsMiNeBYLbmFgwRU8e0WFxsAiL+JZLLiFgQXH8ewVOREDi7yKZ7HgBgYWHMezV+REDCzyKp7FghsYWHAUz16RU/XOKmJgkWfxLBacxsCCo3qWTFX+jZmCUU/pSAYWeRanu8NpDCw4hvccJCdjYJGXcbo7nMbAgmN4z0FyMgYWeV1NXbfqyygChIEFx5wce7Xyb8oUnE6OvoqBRZ42ZmqL6ssoAoSBBUekdtYo/4ZMwYuBRV5XH+tVfTlFQDCw4IjE3dcp/2ZMwYuBRV43YVGb6sspAoKBhYINtLUo/0ZMwYyBRSriyAY4gYGFgnGwKLnVHzZ/k4FFnsfBo3ACAwsF4WgGcrOhmhEMLPI8jmyAExhYKAg3t5ObMbBIVdGmpOrLK3yOgYWCcHM7uRkDi1TFze4oFAMLeePmdnK7zzddy8AiZXGzOwrBwELeeN9Bcrv+ylEMLFJWpDah+jILH2NgIW+c3E5ux8AilXGyOwrBwEJe+o80Kv/mS8GPgUWq42R35IuBhbxw9hV5UWrhDxhYpDTOxEK+GFjIC2dfkRf1lI5kYJHSikpiqi+38CkGFmy70LBT+TdeCkcMLNIhXiZEPhhYsI2XB8mrGFikQ7xMiHwwsGAbLw+SV52+41sMLFIeLxMiHwws2MLLg+R1DCzSIV4mhF0MLNjC4aLkdZcGVsvWbyv/JkvhjUNHYRcDC7ZwuCh53aWBJWu+oPybLIU3Dh2FXQwsWMZ7D5KKpOqLDCzSoniiX/VlGD7CwIJlZ9fOV/7NlsLXUM0IBhZpUU1dt+rLMHyEgQXLTt8/Rvk3WwpfDCzSpeJIXPVlGD7CwIIlQ6nzyr/RUjhjYJFOpfoGVV+O4RMMLFjC8Qykqos132NgkTZxXAOsYmDBEo5nIFX1V45iYJE2cVwDrGJgwZLE3dcp/0ZL4YyBRTo1vqJV9eUYPsHAginuvyKVMbBIt7gPC1YwsGCK+69IZReevpGBRVrFfViwgoEFU9x/RSrrKR3JwCKt4j4sWMHAginOvyKVMbBItzgPC1YwsGBK9TdYCncMLNIxwAwDCznx/oOkOgYW6VhzPKX68gzNMbCQ0/nalcq/wRIxsEi3eF9CmGFgIafuigeUf3MlYmCRbpVXd6i+PENzDCzk9FpktRy793b54N+vUf5NlsIbA4t0iwNHYYaBhZzSLypzpmyV7WXz5PCDv2J0kWcxsEjHgFwYWMiqOZ6ydJFhdJHbDdWMYGCRdnGjO3JhYCGraFMy7wvPnClbZWPZUnljUom89/MfKf8GTf6OgUU6Fm1Kqr5MQ2MMLGS1Otrp6MVo0uPbGV2UVwws0rHV0U7Vl2lojIGFrIojcdcvUOmj68Soryr/Zk76xcAiHeNEd+TCwEJWRSUxJRetnz+6V5ZPXSd7S38jjC5qH/kl6a8cxcAi7Soqiam+TENjDCxkpfriNTxGV7hjYJGupfoGVV+qoSkGFgxZ/QlClf1oYqPMmbJV9pb+Ro7de7ucuPXvlQ8BYmBRuOInCZENAwuG6mO9yi9c+cToCmYMLNK1+liv6ss1NMXAgiGnf4JQZcNHF2d1+bNLb/is+t8lovT4SUJkw8CCoUhtQvmFy+04INU/MbBI1yK1CdWXa2iKgQVDXhzRoGOMLj1jYJGucVQDsmFgwdCYqS3KL1y6xAGp6mNgka6Nmdqi+nINTTGwYEj1RUv3GF3ednL0VQws0jbACAMLhlRfsPzYpdHFWV3uxMAiXQOMMLCQIZ7oV37BCkockMrAouDHWVgwwsBCBj8cMurnMkYXZ3UxsMjXMbBghIGFDH49ZNTPcUCqeX/Y/E3l/z8RGcVhozDCwEKGIB0y6ucYXVc2VDNC+f8nREZx2CiMMLCQgYGlb5dGVxjP6mJgka4xsGCEgYUMDCz/FYbRxcAiXWNgwQgDCxnKqzuUX7Co8IaPriCc1fUf1Tco/9+UyKjy6g7Vl21oiIGFDGF9m5ww5OcDUvsrRyn/34/IKN4uB0YYWMjAwApXfhldDCzSNQYWjDCwkIGBRZMe367dAakMLNI1BhaMMLCQgYFFRqk+lT618AfK/zcgMoqBBSMMLGRgYJHVho8ut8/q6ikdqfy/L5FRDCwYYWAhg+qLFfk7tw5IZWCRzgHpGFjIoPpCRcHLidHFwCKdA9IxsJBB9YWKwpOdA1JP3/Et5V8vUbaAdAwsZFB9oaJwl2t0qf7aiLIFpGNgIYPqCxVRepdGl+qvgyhbQDoGFjKovlAREfktIB0DCxlUX6iIiPwWkI6BhQyqL1RERH4LSMfAQgbVFyoiIj81uqxF9WUbGmJgIQMnuRMRWY+T3GGEgYUMDCwiIusxsGCEgYUMDCwiIusxsGCEgYUMDCwiIusxsGCEgYUMDCwiIusxsGCEgYUM5dUdyi9YRER+qby6Q/VlGxpiYCHD6min8gsWEZFfWh3tVH3ZhoYYWMjAwCIish4DC0YYWMjAwCIish4DC0YYWMhQH+tVfsEiIvJL9bFe1ZdtaIiBhQzN8ZTyCxYRkV9qjqdUX7ahIQYWMjCwiIisF0/0q75sQ0MMLBhSfcEiIvJLgBEGFgypvmAREfklwAgDC4ZGl7Uov2gREeneuIpW1ZdraIqBBUO8XQ4RkXm8TQ6yYWDBEG+XQ0RkXqQ2ofpyDU0xsGCIw0aJiMzjkFFkw8CCIQ4bJSIyj0NGkQ0DC4Y4C4uIyDwOGUU2DCxkpfrCRUSke0A2DCxkVVQSU37xIiLStaKSmOrLNDTGwEJWHNVARJQ9jmhALgwsZBWpTSi/gBER6Ro/QYhcGFjIKtqUVH4BIyLStWhTUvVlGhpjYCErfpKQiCh7/AQhcmFgISfVFzAiIl0DcmFgISfe9JmIKDPe5BlmGFjIifckJCLKrLy6Q/XlGZpjYCGnmrpu5RcyIiLdqqnrVn15huYYWMiJG92JiDKLJ/pVX56hOQYWTKm+kBER6RZghoEFU5zoTkT0pzjBHVYwsGCKE92JiP5UpDah+rIMH2BgwVR9rFf5BY2ISJfqY72qL8vwAQYWTKX6BpVf0IiIdCnVN6j6sgwfYGDBknEVrcovakREquOAUVjFwIIl3IdFRMT9V7COgQVLuA+LiIj7r2AdAwuWcB8WERH3X8E6BhYs4z4sIgpznH8FOxhYsIz3JSSiMMf7D8IOBhYsiyf6lV/giIhU1ZkcUH0Zho8wsGDL6LIW5Rc5IiKvG13WovryC59hYMEWjmsgojDG8Qywi4EFWziugYjCGMczwC4GFmwrKokpv9gREXlVUUlM9WUXPsTAgm3l1R3KL3hERF5VXt2h+rILH2JgwTZeJiSiMMXLg8gHAwt54WVCIgpDvDyIfDGwkBdeJiSiMMTLg8gXAwt54WVCIgpDvDyIfDGwkDcOHSWiIMfhoigEAwt549BRIgpyHC6KQjCwkLfO5IDyCyARkVvx3oMoBAMLBRlX0ar8IkhE5HTFkbjqyyt8joGFgkSbksovhEREThdtSqq+vMLnGFgoSKpvkDOxiChQFZXEJNU3qPryCp9jYKFgnIlFREGKs6/gBAYWCsbN7kQUpLi5HU5gYMERxZG48osiEVGhcXM7nMLAgiO42Z2IghAnt8MpDCw4hpPdicjPcXI7nMTAgmNWRzuVXyCJiPJtdbRT9WUUAcLAgmM4soGI/BpHM8BpDCw4imexiMiP8ewVnMbAgqM4soGI/BhHM8BpDCw4joNHichPcbAo3MDAguN4FouI/BTPXsENDCy4gmexiMgP8ewV3MLAgit4FouI/BDPXsEtDCy4hmexiEjnePYKbmJgwTU8i0VEOsezV3ATAwuu4lksItIxnr2C2xhYcBXPYhGRjvHsFdzGwILrON2diHSKU9vhBQYWXMd7FBKRLvGeg/AKAwueiDYllV9YiYiiTUnVl0OEBAMLnhlX0ar84kpE4W1cRavqyyBChIEFzzTHU8ovsEQU3prjKdWXQYQIAwuemrSiXflFlojC16QV7aovfwgZBhY81Zkc4IZ3IvK0opIYxzLAcwwseI5jG4jIyziWASowsKAEN7wTkRdxYztUYWBBCW54JyIv4sZ2qMLAgjK8TyERuRnvNwiVGFhQhhPeicitOLEdqjGwoBQvFRKRG/HSIFRjYEG5SG1C+cWYiIJTpDah+rIGMLCgXqpvUEaXtSi/KBOR/xtd1sJLg9ACAwta4KVCInIiXhqELhhY0AYvFRJRIWbnGp8AAAfhSURBVPHSIHTCwII2Un2DHEBKRHk1rqKVlwahFQYWtBJP9HN0AxHZqqgkJvFEv+rLF3AFBha0U1PXrfyCTUT+qaauW/VlC8jAwIKWJq1oV37RJiL9m7SiXfXlCjDEwIKWOLqBiMziSAbojIEFbXE/FhFli/uuoDsGFrQWbUoqv5ATkX5Fm5KqL09ATgwsaI/zsYhoeJx3pUZpaamUlpa6/jFuuvT1pH9N2X69EAws+ALnYxHRdyf88bwr5G/4kLA7KPw+sLJ9LW59jQws+EKqb5D7sYhCXlFJjJvaC5DrmRsrj3Xqc6r6sxhYQBbc9E4U3ripvTC5RoSd4eXk5/X6z2JgATnUx3qVX+iJyPvqY72qLz++ZnVg5XoJ0WygWB1quf5su79n52uwmlMYWPAdfrKQKFzxE4OFc+J+q2y/lusxVkZaIb9m9XPk8+uFYmDBl8qrO5Rf9InI/cqrO1RfbgLDzpCwMnByDZZcH5PP57Lza0481gkMLPgWI4so2DGu3GHl5TCrAyvXx6d/TKEDx8ozaLl+j4EFWJTqG+T4BqKAxnEM7rNyT1OuX7MzivIZdFa/plyPt/I5GFiAAUYWUfAaV9HKcQweyvflOLvPOtkZUXZGX64/y+zjrX5d+WBgwfcYWUTBiXHljlwjwquBZfZ15Ps15fozzD7eztdkFwMLgcAZWUT+r6gkJp3JAdWXk0Bya2CZDRYroyjX15XP1+nEY53AwEJgMLKI/BsHibqv0DFidSyZjbB8HmPn67c7pBhYgAWMLCL/xbjyTvpN53ZuPDcbKE6MIrOvK5+vwe7X4hQGFgKHkUXknxhXCCoGFgKJkUWkf4wrBBkDC4HFyCLSN8YVgo6BhUCLJ/o5woHIhe6r2CVVVVXy1KrN8sNHGm197LiKVsYVAo+BhcDjnCwiZ7v+oYNSVVV1uSeWrJfbH1prqXunbZAXXnxZduzYEfheeeUV5V8D2evDDz907HsPAwuhwMgicq70gTVvyQYZ+1CNacXTt8me1+pl//79oejAgQPKvway1+nTpx37vsPAQmik+galOBJX/s2JKAjdM2O3rKrcILOfelauf+ig6eOLI3FOaEeoMLAQOuXVHcq/ORGFqfLqDtV/7QHPMbAQSqujncq/6RCFodXRTtV/3aHA8JeQjTJ7fL6f08rX4xUGFkIr2pRU/s2HKMhFm5Kq/5pDM0YjJ/3X7A4hs/Fk9Ply/bNTGFgINc7KInI+zrhCNlbHlJWRZfRnZXtctn9281ktBhZCrzM5wE8YEjkUZ1whF7Nnr8x+3c6fnetzmn2MExhYgPzxJwy5+Z2osMqrO/hJQWRl5eVBs183+/OtfN5L/9nt+7EYWMAwNXXdyr9JEfmxmrpu1X99oTk7Ayif8WP3JncGFuCx5niK+7KILFZUEpPmeEr1X1tozmw0uf1ThIU8Nl8MLMAA92URmTeuopWXBGGJ2biy8/h8Pkf644a/TOjWje4MLCAHzssiMi5Sm1D91xM+YXaEgtv3YGV7nNsvGTKwABO8ZEj0p3hJEHbpNLByDSoGFqAA72NIdFgmrWjnJUHYYvXeK7sfl+3PsvMYBhagkZq6bp7NotBVVBLjpwSRF6sHhpp9XL5/Tq7f5yVCQDOdyQGezaLQVByJc3Ao8mLnWSiznyJ0YmCZfV6nMbCAPHFmFgU5nrUCCsPAAgoQT/TzbBYFruJIXDqTA6r/egG+xsACHMC9WRSEeNYKcA4DC3BIqm9QJq1oV/5NkiifJq1o51krwEEMLMBhzfGUjC5rUf4Nk8hKo8taONcKcAEDC3DJ6mgnLxuStvFyIOAuBhbgolTfIG+3Q9pVXt3BgaGAyxhYgAc6kwNSXt2h/BsrhbviSJyXAwGPMLAADzXHUxzrQJ7HsAK8x8ACFOBGePKi0WUtEm1Kqv7XHQglBhagULQpydAix2NYAeoxsAANRJuSMq6iVfk3ZvJ3DCtAHwwsQCPco0X5NK6ilWEFaIaBBWgonujnpw7JNG5eB/TFwAI0xvEOlF5RSUzKqzt4WxtAcwwswAdSfYNSU9fNDfEhbnRZi9TUdXNAKOATDCzAZ5rjKSmv7uBteELSpBXtUh/rVf2vHQCbGFiAT6X6Bvnpw4DGs1WA/zGwgADoTA5IpDbBs1o+7tK9VfFEv+p/nQA4gIEFBEx9rJeXEH3SpVHFS4BA8DCwgACLJ/olUpvg5niNYlQB4cDAAkIinuiXmrpu7tlS0LiKVonUJjizCggRBhYQQp3JAYk2JWXSinZeSnShS89SRZuSnFcFhBQDC8DlwVVe3cHLiXkOqkkr2qWmrpub1AGICAMLgIHO5IDUx3olUpvgJUWDxlW08gwVgJwYWABMpfoGpTmekpq6bonUJqQ4Eg/NS4vFkbiUV3dITV0391ABsIyBBSBvQRleRSUxKY7EJVKbkNXRTmmOp3ipD0BBGFgAXBFP9EtzPCX1sV5ZHe2U1dFOmbSiXYojcU9fdrw0noYPqGhTUprjKZ6RAuAaBhYA5S6NMaOGD7ThDR9Jw+OZJwA6YGABAAA4jIEFAADgMAYWAACAwxhYAAAADmNgAQAAOIyBBQAA4DAGFgAAgMMYWAAAAA5jYAEAADiMgQUAAOAwBhYAAIDDGFgAAAAOY2ABAAA4jIEFAADgMAYWAACAwxhYAAAADmNgAQAAOIyBBQAA4LD/Dy9n5nBB4XiI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1523976" y="285728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lvl="0" indent="-225425" algn="ctr"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60000"/>
              <a:defRPr/>
            </a:pPr>
            <a:r>
              <a:rPr lang="de-DE" sz="2600" b="1" kern="0" dirty="0">
                <a:solidFill>
                  <a:schemeClr val="accent2"/>
                </a:solidFill>
              </a:rPr>
              <a:t>Wie ganz wenig viel bewirkt </a:t>
            </a:r>
            <a:br>
              <a:rPr lang="de-DE" sz="2600" b="1" kern="0" dirty="0">
                <a:solidFill>
                  <a:schemeClr val="accent2"/>
                </a:solidFill>
              </a:rPr>
            </a:br>
            <a:r>
              <a:rPr lang="de-DE" sz="2600" b="1" kern="0" dirty="0">
                <a:solidFill>
                  <a:schemeClr val="accent2"/>
                </a:solidFill>
              </a:rPr>
              <a:t>– die Macht des CO</a:t>
            </a:r>
            <a:r>
              <a:rPr lang="de-DE" sz="2600" b="1" kern="0" baseline="-25000" dirty="0">
                <a:solidFill>
                  <a:schemeClr val="accent2"/>
                </a:solidFill>
              </a:rPr>
              <a:t>2</a:t>
            </a:r>
            <a:endParaRPr lang="de-AT" sz="2600" b="1" kern="0" baseline="-25000" dirty="0">
              <a:solidFill>
                <a:schemeClr val="accent2"/>
              </a:solidFill>
            </a:endParaRPr>
          </a:p>
        </p:txBody>
      </p:sp>
      <p:graphicFrame>
        <p:nvGraphicFramePr>
          <p:cNvPr id="6" name="Chart 1"/>
          <p:cNvGraphicFramePr/>
          <p:nvPr/>
        </p:nvGraphicFramePr>
        <p:xfrm>
          <a:off x="0" y="2143116"/>
          <a:ext cx="5524504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feil nach rechts 6"/>
          <p:cNvSpPr/>
          <p:nvPr/>
        </p:nvSpPr>
        <p:spPr bwMode="auto">
          <a:xfrm>
            <a:off x="5381628" y="4500570"/>
            <a:ext cx="642942" cy="500066"/>
          </a:xfrm>
          <a:prstGeom prst="rightArrow">
            <a:avLst/>
          </a:prstGeom>
          <a:solidFill>
            <a:srgbClr val="007E3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95348" y="1285860"/>
            <a:ext cx="159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L U F T</a:t>
            </a:r>
            <a:endParaRPr lang="de-AT" sz="2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953132" y="1714488"/>
            <a:ext cx="38576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00" b="1" dirty="0">
                <a:solidFill>
                  <a:srgbClr val="339933"/>
                </a:solidFill>
                <a:latin typeface="+mj-lt"/>
              </a:rPr>
              <a:t>3,75</a:t>
            </a:r>
            <a:r>
              <a:rPr lang="de-DE" sz="2600" b="1" dirty="0">
                <a:solidFill>
                  <a:srgbClr val="007E39"/>
                </a:solidFill>
                <a:latin typeface="+mj-lt"/>
              </a:rPr>
              <a:t> </a:t>
            </a:r>
            <a:r>
              <a:rPr lang="de-DE" sz="2600" b="1" dirty="0">
                <a:solidFill>
                  <a:srgbClr val="00A249"/>
                </a:solidFill>
                <a:latin typeface="+mj-lt"/>
              </a:rPr>
              <a:t>t B I O M A S </a:t>
            </a:r>
            <a:r>
              <a:rPr lang="de-DE" sz="2600" b="1" dirty="0" err="1">
                <a:solidFill>
                  <a:srgbClr val="00A249"/>
                </a:solidFill>
                <a:latin typeface="+mj-lt"/>
              </a:rPr>
              <a:t>S</a:t>
            </a:r>
            <a:r>
              <a:rPr lang="de-DE" sz="2600" b="1" dirty="0">
                <a:solidFill>
                  <a:srgbClr val="00A249"/>
                </a:solidFill>
                <a:latin typeface="+mj-lt"/>
              </a:rPr>
              <a:t> E</a:t>
            </a:r>
          </a:p>
          <a:p>
            <a:pPr algn="ctr"/>
            <a:r>
              <a:rPr lang="de-DE" sz="2600" b="1" dirty="0">
                <a:solidFill>
                  <a:srgbClr val="00A249"/>
                </a:solidFill>
                <a:latin typeface="+mj-lt"/>
              </a:rPr>
              <a:t>pro Österreicher/in</a:t>
            </a:r>
            <a:endParaRPr lang="de-AT" sz="2600" b="1" dirty="0">
              <a:solidFill>
                <a:srgbClr val="00A249"/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165304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 BFW, Waldinventur. Online verfügbar:  bfw.ac.at/</a:t>
            </a:r>
            <a:r>
              <a:rPr lang="de-DE" sz="1300" dirty="0" err="1">
                <a:solidFill>
                  <a:schemeClr val="tx1"/>
                </a:solidFill>
              </a:rPr>
              <a:t>rz</a:t>
            </a:r>
            <a:r>
              <a:rPr lang="de-DE" sz="1300" dirty="0">
                <a:solidFill>
                  <a:schemeClr val="tx1"/>
                </a:solidFill>
              </a:rPr>
              <a:t>/</a:t>
            </a:r>
            <a:r>
              <a:rPr lang="de-DE" sz="1300" dirty="0" err="1">
                <a:solidFill>
                  <a:schemeClr val="tx1"/>
                </a:solidFill>
              </a:rPr>
              <a:t>wi.auswahl?cros</a:t>
            </a:r>
            <a:r>
              <a:rPr lang="de-DE" sz="1300" dirty="0">
                <a:solidFill>
                  <a:schemeClr val="tx1"/>
                </a:solidFill>
              </a:rPr>
              <a:t>=1: 30,4 </a:t>
            </a:r>
            <a:r>
              <a:rPr lang="de-DE" sz="1300" dirty="0" err="1">
                <a:solidFill>
                  <a:schemeClr val="tx1"/>
                </a:solidFill>
              </a:rPr>
              <a:t>Mio</a:t>
            </a:r>
            <a:r>
              <a:rPr lang="de-DE" sz="1300" dirty="0">
                <a:solidFill>
                  <a:schemeClr val="tx1"/>
                </a:solidFill>
              </a:rPr>
              <a:t> </a:t>
            </a:r>
            <a:r>
              <a:rPr lang="de-DE" sz="1300" dirty="0" err="1">
                <a:solidFill>
                  <a:schemeClr val="tx1"/>
                </a:solidFill>
              </a:rPr>
              <a:t>Vfm</a:t>
            </a:r>
            <a:r>
              <a:rPr lang="de-DE" sz="1300" dirty="0">
                <a:solidFill>
                  <a:schemeClr val="tx1"/>
                </a:solidFill>
              </a:rPr>
              <a:t> gesamt  =&gt; ca. 16 </a:t>
            </a:r>
            <a:r>
              <a:rPr lang="de-DE" sz="1300" dirty="0" err="1">
                <a:solidFill>
                  <a:schemeClr val="tx1"/>
                </a:solidFill>
              </a:rPr>
              <a:t>Mio</a:t>
            </a:r>
            <a:r>
              <a:rPr lang="de-DE" sz="1300" dirty="0">
                <a:solidFill>
                  <a:schemeClr val="tx1"/>
                </a:solidFill>
              </a:rPr>
              <a:t> t Biomasse; Kettner-Marx et al., 2017, Schlüsselindikatoren zu Klimawandel und Energiewirtschaft 2017. Sonderthema: Konsumbasierte Treibhausgasemissionen, WIFO-Monatsberichte, 2017, 90(7), S.563-580</a:t>
            </a:r>
            <a:r>
              <a:rPr lang="de-DE" dirty="0"/>
              <a:t> </a:t>
            </a:r>
            <a:endParaRPr lang="de-AT" dirty="0"/>
          </a:p>
        </p:txBody>
      </p:sp>
      <p:sp>
        <p:nvSpPr>
          <p:cNvPr id="12" name="Rechteck 11"/>
          <p:cNvSpPr/>
          <p:nvPr/>
        </p:nvSpPr>
        <p:spPr bwMode="auto">
          <a:xfrm>
            <a:off x="6024570" y="2857496"/>
            <a:ext cx="3714776" cy="2928958"/>
          </a:xfrm>
          <a:prstGeom prst="rect">
            <a:avLst/>
          </a:prstGeom>
          <a:solidFill>
            <a:srgbClr val="007E3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pro Jahr in Österreich: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lvl="1"/>
            <a:r>
              <a:rPr kumimoji="0" lang="de-DE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16 </a:t>
            </a:r>
            <a:r>
              <a:rPr kumimoji="0" lang="de-DE" sz="2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Mio</a:t>
            </a:r>
            <a:r>
              <a:rPr kumimoji="0" lang="de-DE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t Holz</a:t>
            </a:r>
          </a:p>
          <a:p>
            <a:pPr lvl="1"/>
            <a:endParaRPr kumimoji="0" lang="de-DE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lvl="1"/>
            <a:r>
              <a:rPr lang="de-DE" sz="2200" b="1" dirty="0">
                <a:solidFill>
                  <a:schemeClr val="bg1"/>
                </a:solidFill>
                <a:latin typeface="+mj-lt"/>
              </a:rPr>
              <a:t>14 </a:t>
            </a:r>
            <a:r>
              <a:rPr lang="de-DE" sz="2200" b="1" dirty="0" err="1">
                <a:solidFill>
                  <a:schemeClr val="bg1"/>
                </a:solidFill>
                <a:latin typeface="+mj-lt"/>
              </a:rPr>
              <a:t>Mio</a:t>
            </a:r>
            <a:r>
              <a:rPr lang="de-DE" sz="2200" b="1" dirty="0">
                <a:solidFill>
                  <a:schemeClr val="bg1"/>
                </a:solidFill>
                <a:latin typeface="+mj-lt"/>
              </a:rPr>
              <a:t> t Agrargüter</a:t>
            </a:r>
            <a:r>
              <a:rPr lang="de-AT" sz="2200" b="1" dirty="0">
                <a:solidFill>
                  <a:schemeClr val="bg1"/>
                </a:solidFill>
                <a:latin typeface="+mj-lt"/>
              </a:rPr>
              <a:t/>
            </a:r>
            <a:br>
              <a:rPr lang="de-AT" sz="2200" b="1" dirty="0">
                <a:solidFill>
                  <a:schemeClr val="bg1"/>
                </a:solidFill>
                <a:latin typeface="+mj-lt"/>
              </a:rPr>
            </a:br>
            <a:r>
              <a:rPr lang="de-AT" sz="2200" b="1" dirty="0">
                <a:solidFill>
                  <a:schemeClr val="bg1"/>
                </a:solidFill>
                <a:latin typeface="+mj-lt"/>
              </a:rPr>
              <a:t>und Tierfutter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 bwMode="auto">
          <a:xfrm>
            <a:off x="5274470" y="1196752"/>
            <a:ext cx="4631529" cy="5472608"/>
          </a:xfrm>
          <a:prstGeom prst="rect">
            <a:avLst/>
          </a:prstGeom>
          <a:solidFill>
            <a:schemeClr val="accent1">
              <a:lumMod val="20000"/>
              <a:lumOff val="80000"/>
              <a:alpha val="2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2400" b="1" dirty="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384069" y="1214111"/>
            <a:ext cx="4786346" cy="3208389"/>
          </a:xfrm>
          <a:prstGeom prst="rect">
            <a:avLst/>
          </a:prstGeom>
          <a:solidFill>
            <a:srgbClr val="D5FFE8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2400" b="1" dirty="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523976" y="285728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de-DE" sz="2600" b="1" kern="0" dirty="0">
                <a:solidFill>
                  <a:schemeClr val="accent2"/>
                </a:solidFill>
                <a:latin typeface="+mn-lt"/>
              </a:rPr>
              <a:t>Aus Biomasse werden Nahrungsmittel</a:t>
            </a:r>
            <a:endParaRPr kumimoji="0" lang="de-AT" sz="2600" b="1" i="0" u="none" strike="noStrike" kern="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6334780"/>
            <a:ext cx="50958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Statistik Austria, Versorgungsbilanz 2015</a:t>
            </a:r>
          </a:p>
          <a:p>
            <a:r>
              <a:rPr lang="de-DE" sz="1300" dirty="0">
                <a:solidFill>
                  <a:schemeClr val="tx1"/>
                </a:solidFill>
              </a:rPr>
              <a:t>Beachte: Verzehr &lt; Verbrauch</a:t>
            </a:r>
            <a:r>
              <a:rPr lang="de-DE" dirty="0"/>
              <a:t> 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84069" y="1340768"/>
            <a:ext cx="4822964" cy="4597627"/>
            <a:chOff x="526945" y="1340768"/>
            <a:chExt cx="4822964" cy="4597627"/>
          </a:xfrm>
        </p:grpSpPr>
        <p:sp>
          <p:nvSpPr>
            <p:cNvPr id="16" name="Pfeil nach rechts 15"/>
            <p:cNvSpPr/>
            <p:nvPr/>
          </p:nvSpPr>
          <p:spPr bwMode="auto">
            <a:xfrm rot="16200000">
              <a:off x="3019412" y="3140196"/>
              <a:ext cx="509590" cy="500066"/>
            </a:xfrm>
            <a:prstGeom prst="rightArrow">
              <a:avLst/>
            </a:prstGeom>
            <a:solidFill>
              <a:srgbClr val="00582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4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hteck 3"/>
            <p:cNvSpPr/>
            <p:nvPr/>
          </p:nvSpPr>
          <p:spPr bwMode="auto">
            <a:xfrm>
              <a:off x="596422" y="1340768"/>
              <a:ext cx="3357586" cy="1785950"/>
            </a:xfrm>
            <a:prstGeom prst="rect">
              <a:avLst/>
            </a:prstGeom>
            <a:solidFill>
              <a:srgbClr val="007E3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2400" b="1" dirty="0">
                  <a:solidFill>
                    <a:schemeClr val="bg1"/>
                  </a:solidFill>
                </a:rPr>
                <a:t>14 </a:t>
              </a:r>
              <a:r>
                <a:rPr lang="de-DE" sz="2400" b="1" dirty="0" err="1">
                  <a:solidFill>
                    <a:schemeClr val="bg1"/>
                  </a:solidFill>
                </a:rPr>
                <a:t>Mio</a:t>
              </a:r>
              <a:r>
                <a:rPr lang="de-DE" sz="2400" b="1" dirty="0">
                  <a:solidFill>
                    <a:schemeClr val="bg1"/>
                  </a:solidFill>
                </a:rPr>
                <a:t> t Agrargüter</a:t>
              </a:r>
              <a:r>
                <a:rPr lang="de-AT" sz="2400" b="1" dirty="0">
                  <a:solidFill>
                    <a:schemeClr val="bg1"/>
                  </a:solidFill>
                </a:rPr>
                <a:t/>
              </a:r>
              <a:br>
                <a:rPr lang="de-AT" sz="2400" b="1" dirty="0">
                  <a:solidFill>
                    <a:schemeClr val="bg1"/>
                  </a:solidFill>
                </a:rPr>
              </a:br>
              <a:r>
                <a:rPr lang="de-AT" sz="2400" b="1" dirty="0">
                  <a:solidFill>
                    <a:schemeClr val="bg1"/>
                  </a:solidFill>
                </a:rPr>
                <a:t>und Tierfutter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AT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pro Jahr in </a:t>
              </a:r>
              <a:r>
                <a:rPr lang="de-DE" sz="2400" b="1" dirty="0">
                  <a:solidFill>
                    <a:schemeClr val="bg1"/>
                  </a:solidFill>
                </a:rPr>
                <a:t>Österreich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AT" sz="2400" b="1" dirty="0">
                <a:solidFill>
                  <a:schemeClr val="bg1"/>
                </a:solidFill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de-DE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Pfeil nach rechts 4"/>
            <p:cNvSpPr/>
            <p:nvPr/>
          </p:nvSpPr>
          <p:spPr bwMode="auto">
            <a:xfrm>
              <a:off x="3954008" y="2555214"/>
              <a:ext cx="1285884" cy="500066"/>
            </a:xfrm>
            <a:prstGeom prst="rightArrow">
              <a:avLst/>
            </a:prstGeom>
            <a:solidFill>
              <a:srgbClr val="00582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4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26945" y="4699594"/>
              <a:ext cx="4822964" cy="123880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pro Person:</a:t>
              </a:r>
            </a:p>
            <a:p>
              <a:endParaRPr lang="de-DE" sz="105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610 kg Nahrung</a:t>
              </a: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28 l Wein</a:t>
              </a: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103 l  Bier</a:t>
              </a: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596422" y="3555346"/>
              <a:ext cx="3357586" cy="714380"/>
            </a:xfrm>
            <a:prstGeom prst="rect">
              <a:avLst/>
            </a:prstGeom>
            <a:solidFill>
              <a:srgbClr val="007E3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21600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2400" b="1" dirty="0">
                  <a:solidFill>
                    <a:schemeClr val="bg1"/>
                  </a:solidFill>
                </a:rPr>
                <a:t>Rest der Welt</a:t>
              </a:r>
            </a:p>
          </p:txBody>
        </p:sp>
        <p:sp>
          <p:nvSpPr>
            <p:cNvPr id="15" name="Pfeil nach rechts 14"/>
            <p:cNvSpPr/>
            <p:nvPr/>
          </p:nvSpPr>
          <p:spPr bwMode="auto">
            <a:xfrm rot="5400000">
              <a:off x="1203645" y="3090999"/>
              <a:ext cx="428628" cy="500066"/>
            </a:xfrm>
            <a:prstGeom prst="rightArrow">
              <a:avLst/>
            </a:prstGeom>
            <a:solidFill>
              <a:srgbClr val="00582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400" b="0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D752D6F6-7438-4AEB-89AE-ED2A267A09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5496" y="1268759"/>
            <a:ext cx="4442040" cy="5349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1857364"/>
            <a:ext cx="9561512" cy="293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Ein bisschen Theorie</a:t>
            </a:r>
          </a:p>
          <a:p>
            <a:pPr algn="ctr">
              <a:lnSpc>
                <a:spcPct val="110000"/>
              </a:lnSpc>
            </a:pPr>
            <a:endParaRPr lang="de-DE" sz="44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007E39"/>
                </a:solidFill>
                <a:latin typeface="Century Gothic" pitchFamily="34" charset="0"/>
              </a:rPr>
              <a:t>Chemie – Biologie – unser Essen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4287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C85FAA59-80C7-471C-B301-DA183FA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" r="2880"/>
          <a:stretch/>
        </p:blipFill>
        <p:spPr>
          <a:xfrm>
            <a:off x="3309926" y="3401305"/>
            <a:ext cx="3094490" cy="2170835"/>
          </a:xfrm>
          <a:prstGeom prst="rect">
            <a:avLst/>
          </a:prstGeom>
        </p:spPr>
      </p:pic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685006" y="1500174"/>
            <a:ext cx="8535987" cy="1443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92D050"/>
                </a:solidFill>
                <a:latin typeface="Century Gothic" pitchFamily="34" charset="0"/>
              </a:rPr>
              <a:t>Das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de-DE" sz="4400" b="1" dirty="0">
                <a:solidFill>
                  <a:srgbClr val="007E39"/>
                </a:solidFill>
                <a:latin typeface="Century Gothic" pitchFamily="34" charset="0"/>
              </a:rPr>
              <a:t>Thema </a:t>
            </a:r>
            <a:r>
              <a:rPr lang="de-DE" sz="4400" b="1" dirty="0">
                <a:solidFill>
                  <a:srgbClr val="92D050"/>
                </a:solidFill>
                <a:latin typeface="Century Gothic" pitchFamily="34" charset="0"/>
              </a:rPr>
              <a:t>im Überblick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Chemie – Biologie – unser Essen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4488" y="1238362"/>
            <a:ext cx="9489504" cy="5214974"/>
          </a:xfrm>
        </p:spPr>
        <p:txBody>
          <a:bodyPr/>
          <a:lstStyle/>
          <a:p>
            <a:pPr lvl="0"/>
            <a:r>
              <a:rPr lang="de-DE" dirty="0"/>
              <a:t>Woraus bestehen Getränke und Nahrungsmittel? </a:t>
            </a:r>
          </a:p>
          <a:p>
            <a:pPr lvl="1"/>
            <a:r>
              <a:rPr lang="de-DE" sz="2200" dirty="0">
                <a:solidFill>
                  <a:schemeClr val="accent1">
                    <a:lumMod val="75000"/>
                  </a:schemeClr>
                </a:solidFill>
              </a:rPr>
              <a:t>Wasser: H</a:t>
            </a:r>
            <a:r>
              <a:rPr lang="de-DE" sz="22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de-DE" sz="2200" dirty="0">
                <a:solidFill>
                  <a:schemeClr val="accent1">
                    <a:lumMod val="75000"/>
                  </a:schemeClr>
                </a:solidFill>
              </a:rPr>
              <a:t>O</a:t>
            </a:r>
          </a:p>
          <a:p>
            <a:pPr lvl="2">
              <a:spcBef>
                <a:spcPts val="10"/>
              </a:spcBef>
            </a:pPr>
            <a:r>
              <a:rPr lang="de-DE" dirty="0"/>
              <a:t>H</a:t>
            </a:r>
            <a:r>
              <a:rPr lang="de-DE" baseline="-25000" dirty="0"/>
              <a:t>2</a:t>
            </a:r>
            <a:r>
              <a:rPr lang="de-DE" dirty="0"/>
              <a:t>O besteht aus 2 Atomen Wasserstoff H und 1 Atom Sauerstoff O</a:t>
            </a:r>
          </a:p>
          <a:p>
            <a:pPr lvl="1">
              <a:spcBef>
                <a:spcPts val="600"/>
              </a:spcBef>
            </a:pPr>
            <a:r>
              <a:rPr lang="de-DE" sz="2200" dirty="0">
                <a:solidFill>
                  <a:schemeClr val="accent2"/>
                </a:solidFill>
              </a:rPr>
              <a:t>Kohlenhydrate </a:t>
            </a:r>
            <a:r>
              <a:rPr lang="de-DE" sz="2200" dirty="0"/>
              <a:t>z.B. Zucker: C</a:t>
            </a:r>
            <a:r>
              <a:rPr lang="de-DE" sz="2200" baseline="-25000" dirty="0"/>
              <a:t>6</a:t>
            </a:r>
            <a:r>
              <a:rPr lang="de-DE" sz="2200" dirty="0"/>
              <a:t>H</a:t>
            </a:r>
            <a:r>
              <a:rPr lang="de-DE" sz="2200" baseline="-25000" dirty="0"/>
              <a:t>12</a:t>
            </a:r>
            <a:r>
              <a:rPr lang="de-DE" sz="2200" dirty="0"/>
              <a:t>O</a:t>
            </a:r>
            <a:r>
              <a:rPr lang="de-DE" sz="2200" baseline="-25000" dirty="0"/>
              <a:t>6</a:t>
            </a:r>
          </a:p>
          <a:p>
            <a:pPr lvl="2">
              <a:spcBef>
                <a:spcPts val="10"/>
              </a:spcBef>
            </a:pPr>
            <a:r>
              <a:rPr lang="de-DE" dirty="0"/>
              <a:t>C ist Kohlenstoff – Zucker sieht aus wie ein Verwandter von CO</a:t>
            </a:r>
            <a:r>
              <a:rPr lang="de-DE" baseline="-25000" dirty="0"/>
              <a:t>2</a:t>
            </a:r>
          </a:p>
          <a:p>
            <a:pPr lvl="1"/>
            <a:r>
              <a:rPr lang="de-DE" sz="2200" dirty="0">
                <a:solidFill>
                  <a:srgbClr val="993366"/>
                </a:solidFill>
              </a:rPr>
              <a:t>Eiweiß und andere Stoffe</a:t>
            </a:r>
          </a:p>
          <a:p>
            <a:pPr>
              <a:spcBef>
                <a:spcPts val="1800"/>
              </a:spcBef>
            </a:pPr>
            <a:r>
              <a:rPr lang="de-DE" dirty="0"/>
              <a:t>Warum Tiere und Menschen die Pflanzen beneiden:</a:t>
            </a:r>
          </a:p>
          <a:p>
            <a:pPr lvl="1"/>
            <a:r>
              <a:rPr lang="de-DE" sz="2200" dirty="0">
                <a:solidFill>
                  <a:srgbClr val="339933"/>
                </a:solidFill>
              </a:rPr>
              <a:t>Photosynthese</a:t>
            </a:r>
            <a:r>
              <a:rPr lang="de-DE" sz="2200" dirty="0"/>
              <a:t>: aus Licht, Wasser und CO</a:t>
            </a:r>
            <a:r>
              <a:rPr lang="de-DE" sz="2200" baseline="-25000" dirty="0"/>
              <a:t>2</a:t>
            </a:r>
            <a:r>
              <a:rPr lang="de-DE" sz="2200" dirty="0"/>
              <a:t> wird Nahrung</a:t>
            </a:r>
          </a:p>
          <a:p>
            <a:pPr lvl="1"/>
            <a:r>
              <a:rPr lang="de-DE" sz="2200" dirty="0"/>
              <a:t> 6 CO</a:t>
            </a:r>
            <a:r>
              <a:rPr lang="de-DE" sz="2200" baseline="-25000" dirty="0"/>
              <a:t>2 </a:t>
            </a:r>
            <a:r>
              <a:rPr lang="de-DE" sz="2200" dirty="0"/>
              <a:t>+ 6 H</a:t>
            </a:r>
            <a:r>
              <a:rPr lang="de-DE" sz="2200" baseline="-25000" dirty="0"/>
              <a:t>2</a:t>
            </a:r>
            <a:r>
              <a:rPr lang="de-DE" sz="2200" dirty="0"/>
              <a:t>O  + Energie (Licht) </a:t>
            </a:r>
            <a:r>
              <a:rPr lang="de-DE" sz="2200" dirty="0">
                <a:sym typeface="Symbol" panose="05050102010706020507" pitchFamily="18" charset="2"/>
              </a:rPr>
              <a:t> </a:t>
            </a:r>
            <a:r>
              <a:rPr lang="de-DE" sz="2200" dirty="0"/>
              <a:t> C</a:t>
            </a:r>
            <a:r>
              <a:rPr lang="de-DE" sz="2200" baseline="-25000" dirty="0"/>
              <a:t>6</a:t>
            </a:r>
            <a:r>
              <a:rPr lang="de-DE" sz="2200" dirty="0"/>
              <a:t>H</a:t>
            </a:r>
            <a:r>
              <a:rPr lang="de-DE" sz="2200" baseline="-25000" dirty="0"/>
              <a:t>12</a:t>
            </a:r>
            <a:r>
              <a:rPr lang="de-DE" sz="2200" dirty="0"/>
              <a:t>O</a:t>
            </a:r>
            <a:r>
              <a:rPr lang="de-DE" sz="2200" baseline="-25000" dirty="0"/>
              <a:t>6</a:t>
            </a:r>
            <a:r>
              <a:rPr lang="de-DE" sz="2200" dirty="0"/>
              <a:t> + 6 O</a:t>
            </a:r>
            <a:r>
              <a:rPr lang="de-DE" sz="2200" baseline="-25000" dirty="0"/>
              <a:t>2</a:t>
            </a:r>
          </a:p>
          <a:p>
            <a:pPr lvl="1"/>
            <a:r>
              <a:rPr lang="de-DE" sz="2200" dirty="0"/>
              <a:t>aus Kohlendioxyd, Wasser und Energie wird </a:t>
            </a:r>
            <a:r>
              <a:rPr lang="de-DE" sz="2200" dirty="0">
                <a:solidFill>
                  <a:srgbClr val="996633"/>
                </a:solidFill>
              </a:rPr>
              <a:t>Nahrung</a:t>
            </a:r>
          </a:p>
          <a:p>
            <a:pPr>
              <a:spcBef>
                <a:spcPts val="2400"/>
              </a:spcBef>
            </a:pPr>
            <a:r>
              <a:rPr lang="de-DE" dirty="0"/>
              <a:t>Was macht der Mensch aus der Nahrung?</a:t>
            </a:r>
          </a:p>
          <a:p>
            <a:pPr lvl="1"/>
            <a:r>
              <a:rPr lang="de-DE" sz="2200" dirty="0">
                <a:solidFill>
                  <a:srgbClr val="00B0F0"/>
                </a:solidFill>
              </a:rPr>
              <a:t>Nahrung (Kohlenhydrate) + O</a:t>
            </a:r>
            <a:r>
              <a:rPr lang="de-DE" sz="2200" baseline="-25000" dirty="0">
                <a:solidFill>
                  <a:srgbClr val="00B0F0"/>
                </a:solidFill>
              </a:rPr>
              <a:t>2</a:t>
            </a:r>
            <a:r>
              <a:rPr lang="de-DE" sz="2200" dirty="0">
                <a:solidFill>
                  <a:srgbClr val="00B0F0"/>
                </a:solidFill>
              </a:rPr>
              <a:t>  </a:t>
            </a:r>
            <a:r>
              <a:rPr lang="de-DE" sz="2200" dirty="0">
                <a:solidFill>
                  <a:srgbClr val="00B0F0"/>
                </a:solidFill>
                <a:sym typeface="Symbol" panose="05050102010706020507" pitchFamily="18" charset="2"/>
              </a:rPr>
              <a:t>  Energie </a:t>
            </a:r>
            <a:r>
              <a:rPr lang="de-DE" sz="2200" dirty="0">
                <a:solidFill>
                  <a:srgbClr val="00B0F0"/>
                </a:solidFill>
              </a:rPr>
              <a:t> </a:t>
            </a:r>
            <a:r>
              <a:rPr lang="de-DE" sz="2200" dirty="0">
                <a:solidFill>
                  <a:srgbClr val="00B0F0"/>
                </a:solidFill>
                <a:sym typeface="Symbol" panose="05050102010706020507" pitchFamily="18" charset="2"/>
              </a:rPr>
              <a:t>+  CO</a:t>
            </a:r>
            <a:r>
              <a:rPr lang="de-DE" sz="2200" baseline="-25000" dirty="0">
                <a:solidFill>
                  <a:srgbClr val="00B0F0"/>
                </a:solidFill>
                <a:sym typeface="Symbol" panose="05050102010706020507" pitchFamily="18" charset="2"/>
              </a:rPr>
              <a:t>2</a:t>
            </a:r>
            <a:r>
              <a:rPr lang="de-DE" sz="2200" dirty="0">
                <a:solidFill>
                  <a:srgbClr val="00B0F0"/>
                </a:solidFill>
                <a:sym typeface="Symbol" panose="05050102010706020507" pitchFamily="18" charset="2"/>
              </a:rPr>
              <a:t> + H</a:t>
            </a:r>
            <a:r>
              <a:rPr lang="de-DE" sz="2200" baseline="-25000" dirty="0">
                <a:solidFill>
                  <a:srgbClr val="00B0F0"/>
                </a:solidFill>
                <a:sym typeface="Symbol" panose="05050102010706020507" pitchFamily="18" charset="2"/>
              </a:rPr>
              <a:t>2</a:t>
            </a:r>
            <a:r>
              <a:rPr lang="de-DE" sz="2200" dirty="0">
                <a:solidFill>
                  <a:srgbClr val="00B0F0"/>
                </a:solidFill>
                <a:sym typeface="Symbol" panose="05050102010706020507" pitchFamily="18" charset="2"/>
              </a:rPr>
              <a:t>O</a:t>
            </a:r>
            <a:endParaRPr lang="de-DE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64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Essen – Wirtschaft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4488" y="1214422"/>
            <a:ext cx="9721080" cy="4051109"/>
          </a:xfrm>
        </p:spPr>
        <p:txBody>
          <a:bodyPr/>
          <a:lstStyle/>
          <a:p>
            <a:pPr lvl="0"/>
            <a:r>
              <a:rPr lang="de-DE" dirty="0">
                <a:solidFill>
                  <a:schemeClr val="tx2"/>
                </a:solidFill>
              </a:rPr>
              <a:t>Wozu brauchen wir Nahrung?</a:t>
            </a:r>
          </a:p>
          <a:p>
            <a:pPr lvl="1"/>
            <a:r>
              <a:rPr lang="de-DE" sz="2300" dirty="0"/>
              <a:t>Baustoffe: Eiweiß ist in Muskeln</a:t>
            </a:r>
          </a:p>
          <a:p>
            <a:pPr lvl="1"/>
            <a:r>
              <a:rPr lang="de-DE" sz="2300" dirty="0"/>
              <a:t>Energie: gemessen in kcal</a:t>
            </a:r>
          </a:p>
          <a:p>
            <a:pPr>
              <a:spcBef>
                <a:spcPts val="2400"/>
              </a:spcBef>
            </a:pPr>
            <a:r>
              <a:rPr lang="de-DE" dirty="0"/>
              <a:t>Wie viel Energie brauchen wir?</a:t>
            </a:r>
          </a:p>
          <a:p>
            <a:pPr lvl="1"/>
            <a:r>
              <a:rPr lang="de-DE" sz="2300" dirty="0"/>
              <a:t>pro Tag braucht ein Kind ca. </a:t>
            </a:r>
            <a:r>
              <a:rPr lang="de-DE" sz="2300" dirty="0">
                <a:solidFill>
                  <a:schemeClr val="accent2">
                    <a:lumMod val="75000"/>
                  </a:schemeClr>
                </a:solidFill>
              </a:rPr>
              <a:t>2200 kcal </a:t>
            </a:r>
            <a:r>
              <a:rPr lang="de-DE" sz="2300" dirty="0"/>
              <a:t>(9205 </a:t>
            </a:r>
            <a:r>
              <a:rPr lang="de-DE" sz="2300" dirty="0" err="1"/>
              <a:t>KJoule</a:t>
            </a:r>
            <a:r>
              <a:rPr lang="de-DE" sz="2300" dirty="0"/>
              <a:t>)</a:t>
            </a:r>
          </a:p>
          <a:p>
            <a:pPr>
              <a:spcBef>
                <a:spcPts val="2400"/>
              </a:spcBef>
            </a:pPr>
            <a:r>
              <a:rPr lang="de-DE" dirty="0"/>
              <a:t>Wie viel Nahrung brauchen wir dafür, </a:t>
            </a:r>
            <a:r>
              <a:rPr lang="de-DE" dirty="0">
                <a:solidFill>
                  <a:schemeClr val="tx2"/>
                </a:solidFill>
              </a:rPr>
              <a:t>wie viel kostet das</a:t>
            </a:r>
            <a:r>
              <a:rPr lang="de-DE" dirty="0"/>
              <a:t>?</a:t>
            </a:r>
          </a:p>
          <a:p>
            <a:pPr>
              <a:spcBef>
                <a:spcPts val="2400"/>
              </a:spcBef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261078C-543D-425E-8AB9-B58F3D095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34" t="26316" r="68755" b="52004"/>
          <a:stretch/>
        </p:blipFill>
        <p:spPr>
          <a:xfrm>
            <a:off x="7689304" y="1161678"/>
            <a:ext cx="2232248" cy="20927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31890D0-5442-4D06-B441-DBF0542E37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2680" y="4365104"/>
            <a:ext cx="5281464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1714488"/>
            <a:ext cx="9906000" cy="2662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Century Gothic" pitchFamily="34" charset="0"/>
              </a:rPr>
              <a:t>Noch ein bisschen Theorie:</a:t>
            </a:r>
          </a:p>
          <a:p>
            <a:pPr algn="ctr">
              <a:lnSpc>
                <a:spcPct val="110000"/>
              </a:lnSpc>
            </a:pPr>
            <a:endParaRPr lang="de-DE" sz="24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Lebenszyklus-Analyse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201E145-EEB9-4073-9C9F-AAAE9BC81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46"/>
          <a:stretch/>
        </p:blipFill>
        <p:spPr>
          <a:xfrm>
            <a:off x="3152800" y="4223884"/>
            <a:ext cx="3816424" cy="2445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17897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Noch ein bisschen Theorie:</a:t>
            </a:r>
            <a:br>
              <a:rPr lang="de-DE" dirty="0"/>
            </a:br>
            <a:r>
              <a:rPr lang="de-DE" dirty="0"/>
              <a:t>Lebenszyklus-Analyse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9530" y="1357298"/>
            <a:ext cx="9596470" cy="5224507"/>
          </a:xfrm>
        </p:spPr>
        <p:txBody>
          <a:bodyPr/>
          <a:lstStyle/>
          <a:p>
            <a:pPr lvl="0"/>
            <a:r>
              <a:rPr lang="de-DE" sz="2500" dirty="0"/>
              <a:t>Wenn Getreide CO</a:t>
            </a:r>
            <a:r>
              <a:rPr lang="de-DE" sz="2500" baseline="-25000" dirty="0"/>
              <a:t>2</a:t>
            </a:r>
            <a:r>
              <a:rPr lang="de-DE" sz="2500" dirty="0"/>
              <a:t> bindet, dann ist ja alles in Ordnung – oder?</a:t>
            </a:r>
          </a:p>
          <a:p>
            <a:pPr>
              <a:spcBef>
                <a:spcPts val="2400"/>
              </a:spcBef>
            </a:pPr>
            <a:r>
              <a:rPr lang="de-DE" sz="2500" dirty="0"/>
              <a:t>Nicht ganz: bis Getreide als Brot verzehrt wird …</a:t>
            </a:r>
          </a:p>
          <a:p>
            <a:pPr lvl="1"/>
            <a:r>
              <a:rPr lang="de-DE" sz="2200" dirty="0"/>
              <a:t>muss es geerntet und zur Mühle transportiert werden</a:t>
            </a:r>
          </a:p>
          <a:p>
            <a:pPr lvl="1"/>
            <a:r>
              <a:rPr lang="de-DE" sz="2200" dirty="0"/>
              <a:t>Korn wird gemahlen und Mehl zum Bäcker transportiert</a:t>
            </a:r>
          </a:p>
          <a:p>
            <a:pPr lvl="1"/>
            <a:r>
              <a:rPr lang="de-DE" sz="2200" dirty="0"/>
              <a:t>zum Backen benötigt man heiße Öfen</a:t>
            </a:r>
          </a:p>
          <a:p>
            <a:pPr lvl="1"/>
            <a:r>
              <a:rPr lang="de-DE" sz="2200" dirty="0"/>
              <a:t>das Brot wird in das Geschäft transportiert</a:t>
            </a:r>
          </a:p>
          <a:p>
            <a:pPr lvl="1"/>
            <a:r>
              <a:rPr lang="de-DE" sz="2200" dirty="0"/>
              <a:t>um zum Geschäft zu kommen, sind Transportmittel nötig</a:t>
            </a:r>
          </a:p>
          <a:p>
            <a:pPr lvl="1"/>
            <a:r>
              <a:rPr lang="de-DE" sz="2200" dirty="0"/>
              <a:t>Abfälle werden zum Pferd gebracht oder von der Müllabfuhr abgeholt und weiterbehandelt</a:t>
            </a:r>
          </a:p>
          <a:p>
            <a:pPr>
              <a:spcBef>
                <a:spcPts val="2400"/>
              </a:spcBef>
            </a:pPr>
            <a:r>
              <a:rPr lang="de-DE" sz="2500" dirty="0"/>
              <a:t>Nicht nur beim Brot: für jedes Lebensmittel sind viele Schritte nötig und überall entsteht CO</a:t>
            </a:r>
            <a:r>
              <a:rPr lang="de-DE" sz="2500" baseline="-25000" dirty="0"/>
              <a:t>2</a:t>
            </a:r>
            <a:r>
              <a:rPr lang="de-DE" sz="25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7894310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75DFFAC5-A8A6-47E6-B2EE-DC5ED422F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2" b="2676"/>
          <a:stretch>
            <a:fillRect/>
          </a:stretch>
        </p:blipFill>
        <p:spPr>
          <a:xfrm>
            <a:off x="2648744" y="2348880"/>
            <a:ext cx="4327168" cy="2822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39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  Unser Essen – CO</a:t>
            </a:r>
            <a:r>
              <a:rPr lang="de-DE" baseline="-25000" dirty="0"/>
              <a:t>2</a:t>
            </a:r>
            <a:r>
              <a:rPr lang="de-DE" dirty="0"/>
              <a:t>-Fußabdruck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6654" y="1285860"/>
            <a:ext cx="9739346" cy="3214983"/>
          </a:xfrm>
        </p:spPr>
        <p:txBody>
          <a:bodyPr/>
          <a:lstStyle/>
          <a:p>
            <a:pPr lvl="0">
              <a:lnSpc>
                <a:spcPts val="2600"/>
              </a:lnSpc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Wozu brauchen wir Nahrung?</a:t>
            </a:r>
          </a:p>
          <a:p>
            <a:pPr lvl="1">
              <a:lnSpc>
                <a:spcPts val="2600"/>
              </a:lnSpc>
            </a:pPr>
            <a:r>
              <a:rPr lang="de-DE" sz="2300" dirty="0">
                <a:solidFill>
                  <a:schemeClr val="bg1">
                    <a:lumMod val="65000"/>
                  </a:schemeClr>
                </a:solidFill>
              </a:rPr>
              <a:t>Baustoffe: Eiweiß ist in Muskeln </a:t>
            </a:r>
          </a:p>
          <a:p>
            <a:pPr lvl="1">
              <a:lnSpc>
                <a:spcPts val="2600"/>
              </a:lnSpc>
            </a:pPr>
            <a:r>
              <a:rPr lang="de-DE" sz="2300" dirty="0">
                <a:solidFill>
                  <a:schemeClr val="bg1">
                    <a:lumMod val="65000"/>
                  </a:schemeClr>
                </a:solidFill>
              </a:rPr>
              <a:t>Energie </a:t>
            </a:r>
          </a:p>
          <a:p>
            <a:pPr>
              <a:lnSpc>
                <a:spcPts val="2600"/>
              </a:lnSpc>
              <a:spcBef>
                <a:spcPts val="2400"/>
              </a:spcBef>
            </a:pP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Wie viel Energie brauchen wir?</a:t>
            </a:r>
          </a:p>
          <a:p>
            <a:pPr lvl="1">
              <a:lnSpc>
                <a:spcPts val="2600"/>
              </a:lnSpc>
            </a:pPr>
            <a:r>
              <a:rPr lang="de-DE" sz="2300" dirty="0">
                <a:solidFill>
                  <a:schemeClr val="bg1">
                    <a:lumMod val="65000"/>
                  </a:schemeClr>
                </a:solidFill>
              </a:rPr>
              <a:t>pro Tag braucht ein Kind ca. 2200 Kcal (9204,8 </a:t>
            </a:r>
            <a:r>
              <a:rPr lang="de-DE" sz="2300" dirty="0" err="1">
                <a:solidFill>
                  <a:schemeClr val="bg1">
                    <a:lumMod val="65000"/>
                  </a:schemeClr>
                </a:solidFill>
              </a:rPr>
              <a:t>KJoule</a:t>
            </a:r>
            <a:r>
              <a:rPr lang="de-DE" sz="23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lnSpc>
                <a:spcPts val="2600"/>
              </a:lnSpc>
              <a:spcBef>
                <a:spcPts val="2400"/>
              </a:spcBef>
            </a:pP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Wie viel brauchen wir, was kostet das, wie viel CO</a:t>
            </a:r>
            <a:r>
              <a:rPr lang="de-DE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wird emittiert?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501B00AE-A137-4AED-9C04-2CB271877C27}"/>
              </a:ext>
            </a:extLst>
          </p:cNvPr>
          <p:cNvSpPr txBox="1"/>
          <p:nvPr/>
        </p:nvSpPr>
        <p:spPr>
          <a:xfrm>
            <a:off x="0" y="6565612"/>
            <a:ext cx="990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</a:t>
            </a:r>
            <a:r>
              <a:rPr lang="de-AT" sz="1300" dirty="0">
                <a:solidFill>
                  <a:schemeClr val="tx1"/>
                </a:solidFill>
              </a:rPr>
              <a:t> Emissions-Werte: </a:t>
            </a:r>
            <a:r>
              <a:rPr lang="de-AT" sz="1300" dirty="0" err="1">
                <a:solidFill>
                  <a:schemeClr val="tx1"/>
                </a:solidFill>
              </a:rPr>
              <a:t>Clune</a:t>
            </a:r>
            <a:r>
              <a:rPr lang="de-AT" sz="1300" dirty="0">
                <a:solidFill>
                  <a:schemeClr val="tx1"/>
                </a:solidFill>
              </a:rPr>
              <a:t> et al. 2017; Median-Werte; Preise: Statistik Austria und </a:t>
            </a:r>
            <a:r>
              <a:rPr lang="de-AT" sz="1300" dirty="0" err="1">
                <a:solidFill>
                  <a:schemeClr val="tx1"/>
                </a:solidFill>
              </a:rPr>
              <a:t>WIFO</a:t>
            </a:r>
            <a:endParaRPr lang="de-AT" sz="13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32" y="4429132"/>
            <a:ext cx="5268463" cy="21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592295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2000240"/>
            <a:ext cx="9906000" cy="2798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Vom Lebensmittel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zum Mittagessen …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59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Einzelne Nahrungsmittel werden</a:t>
            </a:r>
            <a:br>
              <a:rPr lang="de-DE" dirty="0"/>
            </a:br>
            <a:r>
              <a:rPr lang="de-DE" dirty="0"/>
              <a:t>kombiniert und gekocht </a:t>
            </a:r>
            <a:r>
              <a:rPr lang="de-DE" dirty="0">
                <a:sym typeface="Symbol" panose="05050102010706020507" pitchFamily="18" charset="2"/>
              </a:rPr>
              <a:t> Essen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2406" y="1643050"/>
            <a:ext cx="9144000" cy="3988784"/>
          </a:xfrm>
        </p:spPr>
        <p:txBody>
          <a:bodyPr/>
          <a:lstStyle/>
          <a:p>
            <a:pPr lvl="0"/>
            <a:r>
              <a:rPr lang="de-DE" dirty="0"/>
              <a:t>Nahrungsmittel werden am Bauernmarkt oder im Supermarkt gekauft oder im Garten produziert</a:t>
            </a:r>
          </a:p>
          <a:p>
            <a:pPr lvl="0">
              <a:spcBef>
                <a:spcPts val="1800"/>
              </a:spcBef>
            </a:pPr>
            <a:r>
              <a:rPr lang="de-DE" dirty="0"/>
              <a:t>bevor wir sie essen können, sind viele Schritte nötig</a:t>
            </a:r>
          </a:p>
          <a:p>
            <a:pPr lvl="1"/>
            <a:r>
              <a:rPr lang="de-DE" dirty="0"/>
              <a:t>die Lebensmittel werden nach Hause transportiert</a:t>
            </a:r>
          </a:p>
          <a:p>
            <a:pPr lvl="1"/>
            <a:r>
              <a:rPr lang="de-DE" dirty="0"/>
              <a:t>sie werden gekühlt oder eingefroren</a:t>
            </a:r>
          </a:p>
          <a:p>
            <a:pPr lvl="1"/>
            <a:r>
              <a:rPr lang="de-DE" dirty="0"/>
              <a:t>"was koche ich heute …." diesen Seufzer kennt jeder</a:t>
            </a:r>
          </a:p>
          <a:p>
            <a:pPr lvl="1"/>
            <a:r>
              <a:rPr lang="de-DE" dirty="0"/>
              <a:t>das Rezept wird recherchiert, das Backrohr vorgewärmt, die Kochplatte erhitzt, der Mixer in Gang gesetzt ….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… endlich ist es so weit …</a:t>
            </a:r>
          </a:p>
        </p:txBody>
      </p:sp>
    </p:spTree>
    <p:extLst>
      <p:ext uri="{BB962C8B-B14F-4D97-AF65-F5344CB8AC3E}">
        <p14:creationId xmlns="" xmlns:p14="http://schemas.microsoft.com/office/powerpoint/2010/main" val="37113177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Mittagessen ist da!</a:t>
            </a:r>
            <a:br>
              <a:rPr lang="de-DE" dirty="0"/>
            </a:b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501B00AE-A137-4AED-9C04-2CB271877C27}"/>
              </a:ext>
            </a:extLst>
          </p:cNvPr>
          <p:cNvSpPr txBox="1"/>
          <p:nvPr/>
        </p:nvSpPr>
        <p:spPr>
          <a:xfrm>
            <a:off x="0" y="6565612"/>
            <a:ext cx="990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</a:t>
            </a:r>
            <a:r>
              <a:rPr lang="de-AT" sz="1300" dirty="0">
                <a:solidFill>
                  <a:schemeClr val="tx1"/>
                </a:solidFill>
              </a:rPr>
              <a:t> alaclick.gourmet.at</a:t>
            </a:r>
            <a:endParaRPr lang="de-DE" sz="1300" dirty="0">
              <a:solidFill>
                <a:schemeClr val="tx1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0" y="1357298"/>
            <a:ext cx="9596470" cy="5286412"/>
            <a:chOff x="0" y="1357298"/>
            <a:chExt cx="9596470" cy="5286412"/>
          </a:xfrm>
        </p:grpSpPr>
        <p:pic>
          <p:nvPicPr>
            <p:cNvPr id="12" name="Grafik 11">
              <a:extLst>
                <a:ext uri="{FF2B5EF4-FFF2-40B4-BE49-F238E27FC236}">
                  <a16:creationId xmlns="" xmlns:a16="http://schemas.microsoft.com/office/drawing/2014/main" id="{283168A0-93F8-4020-BFC3-828405CB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315" b="6653"/>
            <a:stretch>
              <a:fillRect/>
            </a:stretch>
          </p:blipFill>
          <p:spPr>
            <a:xfrm>
              <a:off x="4810124" y="4572008"/>
              <a:ext cx="3488871" cy="207170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="" xmlns:a16="http://schemas.microsoft.com/office/drawing/2014/main" id="{68B57817-31C2-4D02-9F95-D4105D47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7009"/>
            <a:stretch>
              <a:fillRect/>
            </a:stretch>
          </p:blipFill>
          <p:spPr>
            <a:xfrm>
              <a:off x="4810124" y="1500174"/>
              <a:ext cx="3472543" cy="2091415"/>
            </a:xfrm>
            <a:prstGeom prst="rect">
              <a:avLst/>
            </a:prstGeom>
          </p:spPr>
        </p:pic>
        <p:grpSp>
          <p:nvGrpSpPr>
            <p:cNvPr id="16" name="Gruppieren 15"/>
            <p:cNvGrpSpPr/>
            <p:nvPr/>
          </p:nvGrpSpPr>
          <p:grpSpPr>
            <a:xfrm>
              <a:off x="6238884" y="2857496"/>
              <a:ext cx="3357586" cy="2167586"/>
              <a:chOff x="6093100" y="2761614"/>
              <a:chExt cx="3494315" cy="2167585"/>
            </a:xfrm>
          </p:grpSpPr>
          <p:sp>
            <p:nvSpPr>
              <p:cNvPr id="18" name="Ellipse 17"/>
              <p:cNvSpPr/>
              <p:nvPr/>
            </p:nvSpPr>
            <p:spPr bwMode="auto">
              <a:xfrm>
                <a:off x="6310322" y="2857496"/>
                <a:ext cx="3214710" cy="1928826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400" b="0" i="0" u="none" strike="noStrike" cap="none" normalizeH="0" baseline="0">
                  <a:ln>
                    <a:noFill/>
                  </a:ln>
                  <a:solidFill>
                    <a:srgbClr val="000099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="" xmlns:a16="http://schemas.microsoft.com/office/drawing/2014/main" id="{163360D2-279F-4536-A54F-AD858C726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-1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0305"/>
              <a:stretch>
                <a:fillRect/>
              </a:stretch>
            </p:blipFill>
            <p:spPr>
              <a:xfrm>
                <a:off x="6093100" y="2761614"/>
                <a:ext cx="3494315" cy="2167585"/>
              </a:xfrm>
              <a:prstGeom prst="rect">
                <a:avLst/>
              </a:prstGeom>
            </p:spPr>
          </p:pic>
        </p:grpSp>
        <p:pic>
          <p:nvPicPr>
            <p:cNvPr id="20" name="Grafik 19">
              <a:extLst>
                <a:ext uri="{FF2B5EF4-FFF2-40B4-BE49-F238E27FC236}">
                  <a16:creationId xmlns="" xmlns:a16="http://schemas.microsoft.com/office/drawing/2014/main" id="{07E86FAF-2CD4-415E-9B56-8A3B5BF4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671" t="10687"/>
            <a:stretch>
              <a:fillRect/>
            </a:stretch>
          </p:blipFill>
          <p:spPr>
            <a:xfrm>
              <a:off x="1166786" y="4429132"/>
              <a:ext cx="3402756" cy="2104891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="" xmlns:a16="http://schemas.microsoft.com/office/drawing/2014/main" id="{3E02C798-856A-45A6-9E49-27E7AA28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930"/>
            <a:stretch>
              <a:fillRect/>
            </a:stretch>
          </p:blipFill>
          <p:spPr>
            <a:xfrm>
              <a:off x="0" y="2714620"/>
              <a:ext cx="3521529" cy="2137958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="" xmlns:a16="http://schemas.microsoft.com/office/drawing/2014/main" id="{6867364D-7D21-4F57-BD54-30141C730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987"/>
            <a:stretch>
              <a:fillRect/>
            </a:stretch>
          </p:blipFill>
          <p:spPr>
            <a:xfrm>
              <a:off x="1881166" y="1357298"/>
              <a:ext cx="3575957" cy="2098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21854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/>
          <p:cNvGrpSpPr/>
          <p:nvPr/>
        </p:nvGrpSpPr>
        <p:grpSpPr>
          <a:xfrm>
            <a:off x="4810124" y="4572008"/>
            <a:ext cx="3488871" cy="2071702"/>
            <a:chOff x="4810124" y="4572008"/>
            <a:chExt cx="3488871" cy="2071702"/>
          </a:xfrm>
        </p:grpSpPr>
        <p:pic>
          <p:nvPicPr>
            <p:cNvPr id="7" name="Grafik 6">
              <a:extLst>
                <a:ext uri="{FF2B5EF4-FFF2-40B4-BE49-F238E27FC236}">
                  <a16:creationId xmlns="" xmlns:a16="http://schemas.microsoft.com/office/drawing/2014/main" id="{283168A0-93F8-4020-BFC3-828405CB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315" b="6653"/>
            <a:stretch>
              <a:fillRect/>
            </a:stretch>
          </p:blipFill>
          <p:spPr>
            <a:xfrm>
              <a:off x="4810124" y="4572008"/>
              <a:ext cx="3488871" cy="2071702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5881694" y="6215082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2,61 kg </a:t>
              </a:r>
              <a:r>
                <a:rPr lang="de-AT" sz="1600" b="1" dirty="0">
                  <a:solidFill>
                    <a:srgbClr val="C00000"/>
                  </a:solidFill>
                </a:rPr>
                <a:t> </a:t>
              </a:r>
              <a:r>
                <a:rPr lang="de-AT" sz="1600" b="1" dirty="0" err="1">
                  <a:solidFill>
                    <a:srgbClr val="C00000"/>
                  </a:solidFill>
                </a:rPr>
                <a:t>CO</a:t>
              </a:r>
              <a:r>
                <a:rPr lang="de-AT" sz="1600" b="1" baseline="-25000" dirty="0" err="1">
                  <a:solidFill>
                    <a:srgbClr val="C00000"/>
                  </a:solidFill>
                </a:rPr>
                <a:t>2</a:t>
              </a:r>
              <a:endParaRPr lang="de-AT" sz="1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810124" y="1500174"/>
            <a:ext cx="3472543" cy="2091415"/>
            <a:chOff x="4810124" y="1500174"/>
            <a:chExt cx="3472543" cy="2091415"/>
          </a:xfrm>
        </p:grpSpPr>
        <p:pic>
          <p:nvPicPr>
            <p:cNvPr id="9" name="Grafik 8">
              <a:extLst>
                <a:ext uri="{FF2B5EF4-FFF2-40B4-BE49-F238E27FC236}">
                  <a16:creationId xmlns="" xmlns:a16="http://schemas.microsoft.com/office/drawing/2014/main" id="{68B57817-31C2-4D02-9F95-D4105D47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7009"/>
            <a:stretch>
              <a:fillRect/>
            </a:stretch>
          </p:blipFill>
          <p:spPr>
            <a:xfrm>
              <a:off x="4810124" y="1500174"/>
              <a:ext cx="3472543" cy="2091415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5453066" y="3090446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0,52 kg </a:t>
              </a:r>
              <a:r>
                <a:rPr lang="de-AT" sz="1600" b="1" dirty="0">
                  <a:solidFill>
                    <a:srgbClr val="C00000"/>
                  </a:solidFill>
                </a:rPr>
                <a:t> CO</a:t>
              </a:r>
              <a:endParaRPr lang="de-AT" sz="1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Das Mittagessen ist da,</a:t>
            </a:r>
            <a:br>
              <a:rPr lang="de-DE" dirty="0"/>
            </a:br>
            <a:r>
              <a:rPr lang="de-DE" dirty="0"/>
              <a:t>               … und sein CO</a:t>
            </a:r>
            <a:r>
              <a:rPr lang="de-DE" baseline="-25000" dirty="0"/>
              <a:t>2</a:t>
            </a:r>
            <a:r>
              <a:rPr lang="de-DE" dirty="0"/>
              <a:t>-Abdruck ist auch da …</a:t>
            </a: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501B00AE-A137-4AED-9C04-2CB271877C27}"/>
              </a:ext>
            </a:extLst>
          </p:cNvPr>
          <p:cNvSpPr txBox="1"/>
          <p:nvPr/>
        </p:nvSpPr>
        <p:spPr>
          <a:xfrm>
            <a:off x="0" y="6565612"/>
            <a:ext cx="990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</a:t>
            </a:r>
            <a:r>
              <a:rPr lang="de-AT" sz="1300" dirty="0">
                <a:solidFill>
                  <a:schemeClr val="tx1"/>
                </a:solidFill>
              </a:rPr>
              <a:t> Fotos: alaclick.gourmet.at; Emissions-Werte: Lukas et al. 2015; teilweise reduziert auf kcal-Werte in </a:t>
            </a:r>
            <a:r>
              <a:rPr lang="de-AT" sz="1300" dirty="0" err="1">
                <a:solidFill>
                  <a:schemeClr val="tx1"/>
                </a:solidFill>
              </a:rPr>
              <a:t>WIFO</a:t>
            </a:r>
            <a:r>
              <a:rPr lang="de-AT" sz="1300" dirty="0">
                <a:solidFill>
                  <a:schemeClr val="tx1"/>
                </a:solidFill>
              </a:rPr>
              <a:t>-Kantine.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1166786" y="4429132"/>
            <a:ext cx="3402756" cy="2104891"/>
            <a:chOff x="1166786" y="4429132"/>
            <a:chExt cx="3402756" cy="2104891"/>
          </a:xfrm>
        </p:grpSpPr>
        <p:pic>
          <p:nvPicPr>
            <p:cNvPr id="13" name="Grafik 12">
              <a:extLst>
                <a:ext uri="{FF2B5EF4-FFF2-40B4-BE49-F238E27FC236}">
                  <a16:creationId xmlns="" xmlns:a16="http://schemas.microsoft.com/office/drawing/2014/main" id="{07E86FAF-2CD4-415E-9B56-8A3B5BF4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671" t="10687"/>
            <a:stretch>
              <a:fillRect/>
            </a:stretch>
          </p:blipFill>
          <p:spPr>
            <a:xfrm>
              <a:off x="1166786" y="4429132"/>
              <a:ext cx="3402756" cy="2104891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2166918" y="6143644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0,50 kg </a:t>
              </a:r>
              <a:r>
                <a:rPr lang="de-AT" sz="1600" b="1" dirty="0">
                  <a:solidFill>
                    <a:srgbClr val="C00000"/>
                  </a:solidFill>
                </a:rPr>
                <a:t> </a:t>
              </a:r>
              <a:r>
                <a:rPr lang="de-AT" sz="1600" b="1" dirty="0" err="1">
                  <a:solidFill>
                    <a:srgbClr val="C00000"/>
                  </a:solidFill>
                </a:rPr>
                <a:t>CO</a:t>
              </a:r>
              <a:r>
                <a:rPr lang="de-AT" sz="1600" b="1" baseline="-25000" dirty="0" err="1">
                  <a:solidFill>
                    <a:srgbClr val="C00000"/>
                  </a:solidFill>
                </a:rPr>
                <a:t>2</a:t>
              </a:r>
              <a:endParaRPr lang="de-AT" sz="1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6238884" y="2857496"/>
            <a:ext cx="3357586" cy="2167586"/>
            <a:chOff x="6238884" y="2857496"/>
            <a:chExt cx="3357586" cy="2167586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6238884" y="2857496"/>
              <a:ext cx="3357586" cy="2167586"/>
              <a:chOff x="6093100" y="2761614"/>
              <a:chExt cx="3494315" cy="2167585"/>
            </a:xfrm>
          </p:grpSpPr>
          <p:sp>
            <p:nvSpPr>
              <p:cNvPr id="12" name="Ellipse 11"/>
              <p:cNvSpPr/>
              <p:nvPr/>
            </p:nvSpPr>
            <p:spPr bwMode="auto">
              <a:xfrm>
                <a:off x="6310322" y="2857496"/>
                <a:ext cx="3214710" cy="1928826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400" b="0" i="0" u="none" strike="noStrike" cap="none" normalizeH="0" baseline="0">
                  <a:ln>
                    <a:noFill/>
                  </a:ln>
                  <a:solidFill>
                    <a:srgbClr val="000099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="" xmlns:a16="http://schemas.microsoft.com/office/drawing/2014/main" id="{163360D2-279F-4536-A54F-AD858C726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contrast="-10000"/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0305"/>
              <a:stretch>
                <a:fillRect/>
              </a:stretch>
            </p:blipFill>
            <p:spPr>
              <a:xfrm>
                <a:off x="6093100" y="2761614"/>
                <a:ext cx="3494315" cy="2167585"/>
              </a:xfrm>
              <a:prstGeom prst="rect">
                <a:avLst/>
              </a:prstGeom>
            </p:spPr>
          </p:pic>
        </p:grpSp>
        <p:sp>
          <p:nvSpPr>
            <p:cNvPr id="20" name="Textfeld 19"/>
            <p:cNvSpPr txBox="1"/>
            <p:nvPr/>
          </p:nvSpPr>
          <p:spPr>
            <a:xfrm>
              <a:off x="7310454" y="4500570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0,21 kg </a:t>
              </a:r>
              <a:r>
                <a:rPr lang="de-AT" sz="1600" b="1" dirty="0">
                  <a:solidFill>
                    <a:srgbClr val="C00000"/>
                  </a:solidFill>
                </a:rPr>
                <a:t> </a:t>
              </a:r>
              <a:r>
                <a:rPr lang="de-AT" sz="1600" b="1" dirty="0" err="1">
                  <a:solidFill>
                    <a:srgbClr val="C00000"/>
                  </a:solidFill>
                </a:rPr>
                <a:t>CO</a:t>
              </a:r>
              <a:r>
                <a:rPr lang="de-AT" sz="1600" b="1" baseline="-25000" dirty="0" err="1">
                  <a:solidFill>
                    <a:srgbClr val="C00000"/>
                  </a:solidFill>
                </a:rPr>
                <a:t>2</a:t>
              </a:r>
              <a:endParaRPr lang="de-AT" sz="1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0" y="2714620"/>
            <a:ext cx="3521529" cy="2137958"/>
            <a:chOff x="0" y="2714620"/>
            <a:chExt cx="3521529" cy="2137958"/>
          </a:xfrm>
        </p:grpSpPr>
        <p:pic>
          <p:nvPicPr>
            <p:cNvPr id="15" name="Grafik 14">
              <a:extLst>
                <a:ext uri="{FF2B5EF4-FFF2-40B4-BE49-F238E27FC236}">
                  <a16:creationId xmlns="" xmlns:a16="http://schemas.microsoft.com/office/drawing/2014/main" id="{3E02C798-856A-45A6-9E49-27E7AA28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930"/>
            <a:stretch>
              <a:fillRect/>
            </a:stretch>
          </p:blipFill>
          <p:spPr>
            <a:xfrm>
              <a:off x="0" y="2714620"/>
              <a:ext cx="3521529" cy="2137958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1023910" y="4376330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0,96 kg </a:t>
              </a:r>
              <a:r>
                <a:rPr lang="de-AT" sz="1600" b="1" dirty="0">
                  <a:solidFill>
                    <a:srgbClr val="C00000"/>
                  </a:solidFill>
                </a:rPr>
                <a:t> </a:t>
              </a:r>
              <a:r>
                <a:rPr lang="de-AT" sz="1600" b="1" dirty="0" err="1">
                  <a:solidFill>
                    <a:srgbClr val="C00000"/>
                  </a:solidFill>
                </a:rPr>
                <a:t>CO</a:t>
              </a:r>
              <a:r>
                <a:rPr lang="de-AT" sz="1600" b="1" baseline="-25000" dirty="0" err="1">
                  <a:solidFill>
                    <a:srgbClr val="C00000"/>
                  </a:solidFill>
                </a:rPr>
                <a:t>2</a:t>
              </a:r>
              <a:endParaRPr lang="de-AT" sz="1600" b="1" dirty="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1881166" y="1357298"/>
            <a:ext cx="3575957" cy="2098219"/>
            <a:chOff x="2095480" y="1785926"/>
            <a:chExt cx="3575957" cy="2098219"/>
          </a:xfrm>
        </p:grpSpPr>
        <p:pic>
          <p:nvPicPr>
            <p:cNvPr id="17" name="Grafik 16">
              <a:extLst>
                <a:ext uri="{FF2B5EF4-FFF2-40B4-BE49-F238E27FC236}">
                  <a16:creationId xmlns="" xmlns:a16="http://schemas.microsoft.com/office/drawing/2014/main" id="{6867364D-7D21-4F57-BD54-30141C730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987"/>
            <a:stretch>
              <a:fillRect/>
            </a:stretch>
          </p:blipFill>
          <p:spPr>
            <a:xfrm>
              <a:off x="2095480" y="1785926"/>
              <a:ext cx="3575957" cy="2098219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238488" y="3357562"/>
              <a:ext cx="16430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rgbClr val="C00000"/>
                  </a:solidFill>
                  <a:latin typeface="+mj-lt"/>
                </a:rPr>
                <a:t>0, 67 kg </a:t>
              </a:r>
              <a:r>
                <a:rPr lang="de-AT" sz="1600" b="1" dirty="0" err="1">
                  <a:solidFill>
                    <a:srgbClr val="C00000"/>
                  </a:solidFill>
                  <a:latin typeface="+mj-lt"/>
                </a:rPr>
                <a:t>CO</a:t>
              </a:r>
              <a:r>
                <a:rPr lang="de-AT" sz="1600" b="1" baseline="-25000" dirty="0" err="1">
                  <a:solidFill>
                    <a:srgbClr val="C00000"/>
                  </a:solidFill>
                  <a:latin typeface="+mj-lt"/>
                </a:rPr>
                <a:t>2</a:t>
              </a:r>
              <a:endParaRPr lang="de-AT" sz="1600" b="1" baseline="-25000" dirty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008204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555E-6 7.40741E-7 L 0.12959 0.24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66720" y="1928802"/>
            <a:ext cx="9001188" cy="3831818"/>
          </a:xfrm>
        </p:spPr>
        <p:txBody>
          <a:bodyPr/>
          <a:lstStyle/>
          <a:p>
            <a:pPr marL="355600" indent="-355600">
              <a:spcAft>
                <a:spcPts val="600"/>
              </a:spcAft>
            </a:pPr>
            <a:r>
              <a:rPr lang="de-DE" sz="2000" dirty="0">
                <a:solidFill>
                  <a:srgbClr val="00B050"/>
                </a:solidFill>
              </a:rPr>
              <a:t>Klimaänderung </a:t>
            </a:r>
            <a:r>
              <a:rPr lang="de-DE" sz="2000" dirty="0"/>
              <a:t>– was ist das und ist das überhaupt ein Problem?</a:t>
            </a: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Wie ganz wenig viel bewirkt: </a:t>
            </a:r>
            <a:r>
              <a:rPr lang="de-DE" sz="2000" dirty="0">
                <a:solidFill>
                  <a:srgbClr val="00B050"/>
                </a:solidFill>
              </a:rPr>
              <a:t>die Macht von CO</a:t>
            </a:r>
            <a:r>
              <a:rPr lang="de-DE" sz="2000" baseline="-25000" dirty="0">
                <a:solidFill>
                  <a:srgbClr val="00B050"/>
                </a:solidFill>
              </a:rPr>
              <a:t>2</a:t>
            </a:r>
            <a:endParaRPr lang="de-DE" sz="2000" dirty="0">
              <a:solidFill>
                <a:srgbClr val="00B050"/>
              </a:solidFill>
            </a:endParaRP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CO</a:t>
            </a:r>
            <a:r>
              <a:rPr lang="de-DE" sz="2000" baseline="-25000" dirty="0"/>
              <a:t>2</a:t>
            </a:r>
            <a:r>
              <a:rPr lang="de-DE" sz="2000" dirty="0"/>
              <a:t> kann noch viel mehr: Wie kommt es in unser </a:t>
            </a:r>
            <a:r>
              <a:rPr lang="de-DE" sz="2000" dirty="0">
                <a:solidFill>
                  <a:srgbClr val="00B050"/>
                </a:solidFill>
              </a:rPr>
              <a:t>Essen</a:t>
            </a:r>
            <a:r>
              <a:rPr lang="de-DE" sz="2000" dirty="0"/>
              <a:t>?</a:t>
            </a: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Ein bisschen Theorie: </a:t>
            </a:r>
            <a:r>
              <a:rPr lang="de-DE" sz="2000" dirty="0">
                <a:solidFill>
                  <a:srgbClr val="00B050"/>
                </a:solidFill>
              </a:rPr>
              <a:t>Chemie</a:t>
            </a:r>
            <a:r>
              <a:rPr lang="de-DE" sz="2000" dirty="0"/>
              <a:t>, </a:t>
            </a:r>
            <a:r>
              <a:rPr lang="de-DE" sz="2000" dirty="0">
                <a:solidFill>
                  <a:srgbClr val="00B050"/>
                </a:solidFill>
              </a:rPr>
              <a:t>Biologie </a:t>
            </a:r>
            <a:r>
              <a:rPr lang="de-DE" sz="2000" dirty="0"/>
              <a:t>und unser Essen</a:t>
            </a: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Noch ein bisschen Theorie: </a:t>
            </a:r>
            <a:r>
              <a:rPr lang="de-DE" sz="2000" dirty="0">
                <a:solidFill>
                  <a:srgbClr val="00B050"/>
                </a:solidFill>
              </a:rPr>
              <a:t>Lebenszyklusanalyse</a:t>
            </a: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Ein bisschen </a:t>
            </a:r>
            <a:r>
              <a:rPr lang="de-DE" sz="2000" dirty="0">
                <a:solidFill>
                  <a:srgbClr val="00B050"/>
                </a:solidFill>
              </a:rPr>
              <a:t>Praxis</a:t>
            </a:r>
            <a:r>
              <a:rPr lang="de-DE" sz="2000" dirty="0"/>
              <a:t>: Essen und CO</a:t>
            </a:r>
            <a:r>
              <a:rPr lang="de-DE" sz="2000" baseline="-25000" dirty="0"/>
              <a:t>2</a:t>
            </a:r>
            <a:r>
              <a:rPr lang="de-DE" sz="2000" dirty="0"/>
              <a:t>-Emission</a:t>
            </a:r>
            <a:endParaRPr lang="de-DE" sz="1800" dirty="0"/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… und was hat das mit </a:t>
            </a:r>
            <a:r>
              <a:rPr lang="de-DE" sz="2000" dirty="0">
                <a:solidFill>
                  <a:srgbClr val="00B050"/>
                </a:solidFill>
              </a:rPr>
              <a:t>Wirtschaft</a:t>
            </a:r>
            <a:r>
              <a:rPr lang="de-DE" sz="2000" dirty="0"/>
              <a:t> zu tun?</a:t>
            </a:r>
          </a:p>
          <a:p>
            <a:pPr marL="355600" indent="-355600">
              <a:spcAft>
                <a:spcPts val="600"/>
              </a:spcAft>
            </a:pPr>
            <a:r>
              <a:rPr lang="de-DE" sz="2000" dirty="0"/>
              <a:t>Was kann </a:t>
            </a:r>
            <a:r>
              <a:rPr lang="de-DE" sz="2000" dirty="0">
                <a:solidFill>
                  <a:srgbClr val="00B050"/>
                </a:solidFill>
              </a:rPr>
              <a:t>ich</a:t>
            </a:r>
            <a:r>
              <a:rPr lang="de-DE" sz="2000" dirty="0"/>
              <a:t> tun?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523976" y="500042"/>
            <a:ext cx="7072362" cy="6429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de-AT" sz="2600" b="1" kern="0" dirty="0">
                <a:solidFill>
                  <a:srgbClr val="92D050"/>
                </a:solidFill>
                <a:latin typeface="+mn-lt"/>
              </a:rPr>
              <a:t>D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 Vortrag im Überblick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2000240"/>
            <a:ext cx="9906000" cy="2798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… von der Analyse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zur Bewertung …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3" name="Grafik 2" descr="_brot-getre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9" y="4629501"/>
            <a:ext cx="3344091" cy="2228523"/>
          </a:xfrm>
          <a:prstGeom prst="rect">
            <a:avLst/>
          </a:prstGeom>
        </p:spPr>
      </p:pic>
      <p:pic>
        <p:nvPicPr>
          <p:cNvPr id="4" name="Grafik 3" descr="_cola_burg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9569" y="4629501"/>
            <a:ext cx="3344091" cy="22285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6080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6616" y="285728"/>
            <a:ext cx="8409384" cy="857272"/>
          </a:xfrm>
        </p:spPr>
        <p:txBody>
          <a:bodyPr/>
          <a:lstStyle/>
          <a:p>
            <a:r>
              <a:rPr lang="de-DE" dirty="0"/>
              <a:t>… von der Analyse zur Bewertung …</a:t>
            </a:r>
            <a:br>
              <a:rPr lang="de-DE" dirty="0"/>
            </a:br>
            <a:endParaRPr lang="de-AT" dirty="0"/>
          </a:p>
        </p:txBody>
      </p:sp>
      <p:pic>
        <p:nvPicPr>
          <p:cNvPr id="5" name="Grafik 4" descr="_feed-back.JPG"/>
          <p:cNvPicPr>
            <a:picLocks noChangeAspect="1"/>
          </p:cNvPicPr>
          <p:nvPr/>
        </p:nvPicPr>
        <p:blipFill>
          <a:blip r:embed="rId2" cstate="print"/>
          <a:srcRect b="45033"/>
          <a:stretch>
            <a:fillRect/>
          </a:stretch>
        </p:blipFill>
        <p:spPr>
          <a:xfrm>
            <a:off x="881034" y="1500174"/>
            <a:ext cx="5429288" cy="4209879"/>
          </a:xfrm>
          <a:prstGeom prst="rect">
            <a:avLst/>
          </a:prstGeom>
        </p:spPr>
      </p:pic>
      <p:pic>
        <p:nvPicPr>
          <p:cNvPr id="6" name="Grafik 5" descr="_feed-back.JPG"/>
          <p:cNvPicPr>
            <a:picLocks noChangeAspect="1"/>
          </p:cNvPicPr>
          <p:nvPr/>
        </p:nvPicPr>
        <p:blipFill>
          <a:blip r:embed="rId2" cstate="print"/>
          <a:srcRect t="54967"/>
          <a:stretch>
            <a:fillRect/>
          </a:stretch>
        </p:blipFill>
        <p:spPr>
          <a:xfrm>
            <a:off x="2961607" y="3714752"/>
            <a:ext cx="4063095" cy="25811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71543A54-4A7B-497B-8E54-9A649233F3DF}"/>
              </a:ext>
            </a:extLst>
          </p:cNvPr>
          <p:cNvSpPr txBox="1"/>
          <p:nvPr/>
        </p:nvSpPr>
        <p:spPr>
          <a:xfrm>
            <a:off x="4024306" y="4286256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…, wenn er nicht in Maßen genossen wird!</a:t>
            </a:r>
            <a:endParaRPr lang="en-GB" sz="1800" dirty="0"/>
          </a:p>
        </p:txBody>
      </p:sp>
    </p:spTree>
    <p:extLst>
      <p:ext uri="{BB962C8B-B14F-4D97-AF65-F5344CB8AC3E}">
        <p14:creationId xmlns="" xmlns:p14="http://schemas.microsoft.com/office/powerpoint/2010/main" val="416172089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6C004C-DE5F-4C1F-BEFA-52BD0BB8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06AC1C0-426B-405D-B190-48F150FC0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1"/>
          <a:stretch>
            <a:fillRect/>
          </a:stretch>
        </p:blipFill>
        <p:spPr>
          <a:xfrm>
            <a:off x="0" y="0"/>
            <a:ext cx="1009851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50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2000240"/>
            <a:ext cx="9906000" cy="2137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… wie viel </a:t>
            </a:r>
            <a:r>
              <a:rPr lang="de-DE" sz="4400" b="1" dirty="0" err="1">
                <a:solidFill>
                  <a:srgbClr val="FF0000"/>
                </a:solidFill>
                <a:latin typeface="Century Gothic" pitchFamily="34" charset="0"/>
              </a:rPr>
              <a:t>CO</a:t>
            </a:r>
            <a:r>
              <a:rPr lang="de-DE" sz="4400" b="1" baseline="-25000" dirty="0" err="1">
                <a:solidFill>
                  <a:srgbClr val="FF0000"/>
                </a:solidFill>
                <a:latin typeface="Century Gothic" pitchFamily="34" charset="0"/>
              </a:rPr>
              <a:t>2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und Geld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spare ich …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12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16644" y="1556792"/>
            <a:ext cx="9906000" cy="43715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… in 365 Tagen ohne warmes 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MITTAGESSEN (</a:t>
            </a:r>
            <a:r>
              <a:rPr lang="de-DE" sz="4400" b="1" dirty="0" err="1">
                <a:solidFill>
                  <a:schemeClr val="tx2"/>
                </a:solidFill>
                <a:latin typeface="Century Gothic" pitchFamily="34" charset="0"/>
              </a:rPr>
              <a:t>500g</a:t>
            </a: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, 614 kcal): </a:t>
            </a:r>
          </a:p>
          <a:p>
            <a:pPr algn="ctr">
              <a:lnSpc>
                <a:spcPct val="110000"/>
              </a:lnSpc>
            </a:pPr>
            <a:endParaRPr lang="de-DE" sz="44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244 kg CO</a:t>
            </a:r>
            <a:r>
              <a:rPr lang="de-DE" sz="4400" b="1" baseline="-25000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und  2.460 € / 730 €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(Kantine / selbst gekocht)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501B00AE-A137-4AED-9C04-2CB271877C27}"/>
              </a:ext>
            </a:extLst>
          </p:cNvPr>
          <p:cNvSpPr txBox="1"/>
          <p:nvPr/>
        </p:nvSpPr>
        <p:spPr>
          <a:xfrm>
            <a:off x="-2902" y="6021288"/>
            <a:ext cx="990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Hinweise: Berechnet für Spaghetti-Bolognese. Zu essen gibt es also nur Frühstück und Abendessen. – Damit ist eine ausreichende Ernährung NICHT möglich, da über ein Drittel des Energiebedarfs nicht gedeckt ist. Dieses Szenario ist nicht möglich und dient nur zum Vergleich mit den folgenden Aussagen. </a:t>
            </a:r>
          </a:p>
          <a:p>
            <a:r>
              <a:rPr lang="de-DE" sz="1300" dirty="0">
                <a:solidFill>
                  <a:schemeClr val="tx1"/>
                </a:solidFill>
              </a:rPr>
              <a:t>Quellen: Lukas et al., 2015: Spaghetti-Bolognese. – </a:t>
            </a:r>
            <a:r>
              <a:rPr lang="de-DE" sz="1300" dirty="0" err="1">
                <a:solidFill>
                  <a:schemeClr val="tx1"/>
                </a:solidFill>
              </a:rPr>
              <a:t>CO2</a:t>
            </a:r>
            <a:r>
              <a:rPr lang="de-DE" sz="1300" dirty="0">
                <a:solidFill>
                  <a:schemeClr val="tx1"/>
                </a:solidFill>
              </a:rPr>
              <a:t>-Emission reduziert auf 614 kcal pro Portion; </a:t>
            </a:r>
            <a:r>
              <a:rPr lang="de-DE" sz="1300" dirty="0" err="1">
                <a:solidFill>
                  <a:schemeClr val="tx1"/>
                </a:solidFill>
              </a:rPr>
              <a:t>WIFO</a:t>
            </a:r>
            <a:r>
              <a:rPr lang="de-DE" sz="1300" dirty="0">
                <a:solidFill>
                  <a:schemeClr val="tx1"/>
                </a:solidFill>
              </a:rPr>
              <a:t>-Berechnungen</a:t>
            </a:r>
            <a:endParaRPr lang="de-AT" dirty="0"/>
          </a:p>
        </p:txBody>
      </p:sp>
      <p:sp>
        <p:nvSpPr>
          <p:cNvPr id="6" name="Titel 1">
            <a:extLst>
              <a:ext uri="{FF2B5EF4-FFF2-40B4-BE49-F238E27FC236}">
                <a16:creationId xmlns="" xmlns:a16="http://schemas.microsoft.com/office/drawing/2014/main" id="{8F6865B3-2644-43D5-BE84-5F8F33C06566}"/>
              </a:ext>
            </a:extLst>
          </p:cNvPr>
          <p:cNvSpPr txBox="1">
            <a:spLocks/>
          </p:cNvSpPr>
          <p:nvPr/>
        </p:nvSpPr>
        <p:spPr bwMode="auto">
          <a:xfrm>
            <a:off x="2144688" y="116632"/>
            <a:ext cx="6840760" cy="991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5425" indent="-225425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356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</a:defRPr>
            </a:lvl2pPr>
            <a:lvl3pPr marL="936625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latin typeface="+mn-lt"/>
              </a:defRPr>
            </a:lvl3pPr>
            <a:lvl4pPr marL="1330325" indent="-1873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2F5335"/>
              </a:buClr>
              <a:buSzPct val="60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4pPr>
            <a:lvl5pPr marL="16811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wie viel </a:t>
            </a:r>
            <a:r>
              <a:rPr lang="de-DE" sz="2800" kern="0" dirty="0" err="1">
                <a:solidFill>
                  <a:schemeClr val="accent2"/>
                </a:solidFill>
              </a:rPr>
              <a:t>CO</a:t>
            </a:r>
            <a:r>
              <a:rPr lang="de-DE" sz="2800" kern="0" baseline="-25000" dirty="0" err="1">
                <a:solidFill>
                  <a:schemeClr val="accent2"/>
                </a:solidFill>
              </a:rPr>
              <a:t>2</a:t>
            </a:r>
            <a:r>
              <a:rPr lang="de-DE" sz="2800" kern="0" dirty="0">
                <a:solidFill>
                  <a:schemeClr val="accent2"/>
                </a:solidFill>
              </a:rPr>
              <a:t> und Geld spare ich … </a:t>
            </a:r>
          </a:p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 </a:t>
            </a:r>
            <a:endParaRPr lang="de-AT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580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56456" y="1196752"/>
            <a:ext cx="9906000" cy="45586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endParaRPr lang="de-DE" sz="44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…wenn ich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365 Tage auf 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SCHOKOLADE (50g, 270 kcal)  verzichte:   </a:t>
            </a:r>
          </a:p>
          <a:p>
            <a:pPr algn="ctr">
              <a:lnSpc>
                <a:spcPct val="110000"/>
              </a:lnSpc>
            </a:pPr>
            <a:endParaRPr lang="de-DE" sz="4400" b="1" dirty="0">
              <a:solidFill>
                <a:schemeClr val="accent2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accent2"/>
                </a:solidFill>
                <a:latin typeface="Century Gothic" pitchFamily="34" charset="0"/>
              </a:rPr>
              <a:t>65 kg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CO</a:t>
            </a:r>
            <a:r>
              <a:rPr lang="de-DE" sz="4400" b="1" baseline="-25000" dirty="0">
                <a:solidFill>
                  <a:srgbClr val="FF0000"/>
                </a:solidFill>
                <a:latin typeface="Century Gothic" pitchFamily="34" charset="0"/>
              </a:rPr>
              <a:t>2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und 195 €</a:t>
            </a:r>
            <a:endParaRPr lang="de-DE" sz="44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3D69FB8C-8887-4BED-9AEB-791B7A31AF32}"/>
              </a:ext>
            </a:extLst>
          </p:cNvPr>
          <p:cNvSpPr txBox="1"/>
          <p:nvPr/>
        </p:nvSpPr>
        <p:spPr>
          <a:xfrm>
            <a:off x="0" y="6565612"/>
            <a:ext cx="990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 </a:t>
            </a:r>
            <a:r>
              <a:rPr lang="de-DE" sz="1300" dirty="0" err="1">
                <a:solidFill>
                  <a:schemeClr val="tx1"/>
                </a:solidFill>
              </a:rPr>
              <a:t>Konstantas</a:t>
            </a:r>
            <a:r>
              <a:rPr lang="de-DE" sz="1300" dirty="0">
                <a:solidFill>
                  <a:schemeClr val="tx1"/>
                </a:solidFill>
              </a:rPr>
              <a:t>, et al. 2018; </a:t>
            </a:r>
            <a:r>
              <a:rPr lang="de-DE" sz="1300" dirty="0" err="1">
                <a:solidFill>
                  <a:schemeClr val="tx1"/>
                </a:solidFill>
              </a:rPr>
              <a:t>WIFO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5B161498-774F-4EE4-993B-F4A682101797}"/>
              </a:ext>
            </a:extLst>
          </p:cNvPr>
          <p:cNvSpPr txBox="1">
            <a:spLocks/>
          </p:cNvSpPr>
          <p:nvPr/>
        </p:nvSpPr>
        <p:spPr bwMode="auto">
          <a:xfrm>
            <a:off x="2144688" y="116632"/>
            <a:ext cx="6840760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5425" indent="-225425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356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</a:defRPr>
            </a:lvl2pPr>
            <a:lvl3pPr marL="936625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latin typeface="+mn-lt"/>
              </a:defRPr>
            </a:lvl3pPr>
            <a:lvl4pPr marL="1330325" indent="-1873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2F5335"/>
              </a:buClr>
              <a:buSzPct val="60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4pPr>
            <a:lvl5pPr marL="16811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wie viel </a:t>
            </a:r>
            <a:r>
              <a:rPr lang="de-DE" sz="2800" kern="0" dirty="0" err="1">
                <a:solidFill>
                  <a:schemeClr val="accent2"/>
                </a:solidFill>
              </a:rPr>
              <a:t>CO</a:t>
            </a:r>
            <a:r>
              <a:rPr lang="de-DE" sz="2800" kern="0" baseline="-25000" dirty="0" err="1">
                <a:solidFill>
                  <a:schemeClr val="accent2"/>
                </a:solidFill>
              </a:rPr>
              <a:t>2</a:t>
            </a:r>
            <a:r>
              <a:rPr lang="de-DE" sz="2800" kern="0" dirty="0">
                <a:solidFill>
                  <a:schemeClr val="accent2"/>
                </a:solidFill>
              </a:rPr>
              <a:t> und Geld spare ich…</a:t>
            </a:r>
            <a:endParaRPr lang="de-AT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010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2000240"/>
            <a:ext cx="9906000" cy="4642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… wenn </a:t>
            </a:r>
            <a:r>
              <a:rPr lang="de-DE" sz="4400" b="1" dirty="0" err="1">
                <a:solidFill>
                  <a:schemeClr val="tx2"/>
                </a:solidFill>
                <a:latin typeface="Century Gothic" pitchFamily="34" charset="0"/>
              </a:rPr>
              <a:t>ich</a:t>
            </a:r>
            <a:r>
              <a:rPr lang="de-DE" sz="6000" b="1" dirty="0" err="1">
                <a:solidFill>
                  <a:schemeClr val="tx2"/>
                </a:solidFill>
                <a:latin typeface="Century Gothic" pitchFamily="34" charset="0"/>
              </a:rPr>
              <a:t>1</a:t>
            </a: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 x auf einen Flug 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chemeClr val="tx2"/>
                </a:solidFill>
                <a:latin typeface="Century Gothic" pitchFamily="34" charset="0"/>
              </a:rPr>
              <a:t>nach Athen und zurück verzichte …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955 kg </a:t>
            </a:r>
            <a:r>
              <a:rPr lang="de-DE" sz="4400" b="1" dirty="0" err="1">
                <a:solidFill>
                  <a:srgbClr val="FF0000"/>
                </a:solidFill>
                <a:latin typeface="Century Gothic" pitchFamily="34" charset="0"/>
              </a:rPr>
              <a:t>CO</a:t>
            </a:r>
            <a:r>
              <a:rPr lang="de-DE" sz="4400" b="1" baseline="-25000" dirty="0" err="1">
                <a:solidFill>
                  <a:srgbClr val="FF0000"/>
                </a:solidFill>
                <a:latin typeface="Century Gothic" pitchFamily="34" charset="0"/>
              </a:rPr>
              <a:t>2</a:t>
            </a:r>
            <a:r>
              <a:rPr lang="de-DE" sz="4400" b="1" dirty="0">
                <a:solidFill>
                  <a:srgbClr val="FF0000"/>
                </a:solidFill>
                <a:latin typeface="Century Gothic" pitchFamily="34" charset="0"/>
              </a:rPr>
              <a:t> und 134 €</a:t>
            </a:r>
            <a:endParaRPr lang="de-DE" sz="4400" b="1" baseline="-25000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endParaRPr lang="de-DE" sz="44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78B3F5A1-9591-4D3B-A481-F6BCDEAF096C}"/>
              </a:ext>
            </a:extLst>
          </p:cNvPr>
          <p:cNvSpPr txBox="1"/>
          <p:nvPr/>
        </p:nvSpPr>
        <p:spPr>
          <a:xfrm>
            <a:off x="0" y="6565612"/>
            <a:ext cx="990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Quellen: </a:t>
            </a:r>
            <a:r>
              <a:rPr lang="de-DE" sz="1300" dirty="0" err="1">
                <a:solidFill>
                  <a:schemeClr val="tx1"/>
                </a:solidFill>
              </a:rPr>
              <a:t>www.checkfelix.com</a:t>
            </a:r>
            <a:r>
              <a:rPr lang="de-DE" sz="1300" dirty="0">
                <a:solidFill>
                  <a:schemeClr val="tx1"/>
                </a:solidFill>
              </a:rPr>
              <a:t> am 26.4.2018 und Umweltbundesamt, Emissionskennzahlen 2015 einschließlich </a:t>
            </a:r>
            <a:r>
              <a:rPr lang="de-DE" sz="1300" dirty="0" err="1">
                <a:solidFill>
                  <a:schemeClr val="tx1"/>
                </a:solidFill>
              </a:rPr>
              <a:t>RFI</a:t>
            </a:r>
            <a:r>
              <a:rPr lang="de-DE" sz="1300" dirty="0">
                <a:solidFill>
                  <a:schemeClr val="tx1"/>
                </a:solidFill>
              </a:rPr>
              <a:t> </a:t>
            </a:r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5F2710A8-E3AA-48CF-A4B9-F5F96232A155}"/>
              </a:ext>
            </a:extLst>
          </p:cNvPr>
          <p:cNvSpPr txBox="1">
            <a:spLocks/>
          </p:cNvSpPr>
          <p:nvPr/>
        </p:nvSpPr>
        <p:spPr bwMode="auto">
          <a:xfrm>
            <a:off x="2144688" y="116632"/>
            <a:ext cx="6840760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5425" indent="-225425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356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</a:defRPr>
            </a:lvl2pPr>
            <a:lvl3pPr marL="936625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latin typeface="+mn-lt"/>
              </a:defRPr>
            </a:lvl3pPr>
            <a:lvl4pPr marL="1330325" indent="-1873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2F5335"/>
              </a:buClr>
              <a:buSzPct val="60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4pPr>
            <a:lvl5pPr marL="16811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wie viel </a:t>
            </a:r>
            <a:r>
              <a:rPr lang="de-DE" sz="2800" kern="0" dirty="0" err="1">
                <a:solidFill>
                  <a:schemeClr val="accent2"/>
                </a:solidFill>
              </a:rPr>
              <a:t>CO</a:t>
            </a:r>
            <a:r>
              <a:rPr lang="de-DE" sz="2800" kern="0" baseline="-25000" dirty="0" err="1">
                <a:solidFill>
                  <a:schemeClr val="accent2"/>
                </a:solidFill>
              </a:rPr>
              <a:t>2</a:t>
            </a:r>
            <a:r>
              <a:rPr lang="de-DE" sz="2800" kern="0" dirty="0">
                <a:solidFill>
                  <a:schemeClr val="accent2"/>
                </a:solidFill>
              </a:rPr>
              <a:t> und Geld spare ich …</a:t>
            </a:r>
            <a:endParaRPr lang="de-AT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639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0" y="2000240"/>
            <a:ext cx="9906000" cy="29166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800" b="1" dirty="0">
                <a:solidFill>
                  <a:schemeClr val="tx2"/>
                </a:solidFill>
                <a:latin typeface="Century Gothic" pitchFamily="34" charset="0"/>
              </a:rPr>
              <a:t>… die Ökonomie hilft uns zu verstehen, warum Entscheidungen getroffen werden, die zwar rational aber nicht unbedingt vernünftig sind  …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de-DE" sz="4700" b="1" dirty="0">
                <a:solidFill>
                  <a:schemeClr val="accent2"/>
                </a:solidFill>
                <a:latin typeface="Century Gothic" pitchFamily="34" charset="0"/>
              </a:rPr>
              <a:t>Preise spielen eine wichtige Rolle</a:t>
            </a:r>
          </a:p>
        </p:txBody>
      </p:sp>
      <p:sp>
        <p:nvSpPr>
          <p:cNvPr id="3" name="Titel 1">
            <a:extLst>
              <a:ext uri="{FF2B5EF4-FFF2-40B4-BE49-F238E27FC236}">
                <a16:creationId xmlns="" xmlns:a16="http://schemas.microsoft.com/office/drawing/2014/main" id="{5DC3A6B5-09F4-4E92-A123-30EA6DB0BB32}"/>
              </a:ext>
            </a:extLst>
          </p:cNvPr>
          <p:cNvSpPr txBox="1">
            <a:spLocks/>
          </p:cNvSpPr>
          <p:nvPr/>
        </p:nvSpPr>
        <p:spPr bwMode="auto">
          <a:xfrm>
            <a:off x="2144688" y="116632"/>
            <a:ext cx="6840760" cy="991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5425" indent="-225425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356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</a:defRPr>
            </a:lvl2pPr>
            <a:lvl3pPr marL="936625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SzPct val="50000"/>
              <a:buFont typeface="Wingdings" pitchFamily="2" charset="2"/>
              <a:defRPr sz="2000">
                <a:solidFill>
                  <a:schemeClr val="tx1"/>
                </a:solidFill>
                <a:latin typeface="+mn-lt"/>
              </a:defRPr>
            </a:lvl3pPr>
            <a:lvl4pPr marL="1330325" indent="-1873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rgbClr val="2F5335"/>
              </a:buClr>
              <a:buSzPct val="60000"/>
              <a:buFont typeface="Wingdings" pitchFamily="2" charset="2"/>
              <a:defRPr>
                <a:solidFill>
                  <a:schemeClr val="tx1"/>
                </a:solidFill>
                <a:latin typeface="+mn-lt"/>
              </a:defRPr>
            </a:lvl4pPr>
            <a:lvl5pPr marL="16811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1603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… </a:t>
            </a:r>
            <a:r>
              <a:rPr lang="de-DE" sz="2800" kern="0" dirty="0" err="1">
                <a:solidFill>
                  <a:schemeClr val="accent2"/>
                </a:solidFill>
              </a:rPr>
              <a:t>take</a:t>
            </a:r>
            <a:r>
              <a:rPr lang="de-DE" sz="2800" kern="0" dirty="0">
                <a:solidFill>
                  <a:schemeClr val="accent2"/>
                </a:solidFill>
              </a:rPr>
              <a:t> </a:t>
            </a:r>
            <a:r>
              <a:rPr lang="de-DE" sz="2800" kern="0" dirty="0" err="1">
                <a:solidFill>
                  <a:schemeClr val="accent2"/>
                </a:solidFill>
              </a:rPr>
              <a:t>home</a:t>
            </a:r>
            <a:r>
              <a:rPr lang="de-DE" sz="2800" kern="0" dirty="0">
                <a:solidFill>
                  <a:schemeClr val="accent2"/>
                </a:solidFill>
              </a:rPr>
              <a:t> </a:t>
            </a:r>
            <a:r>
              <a:rPr lang="de-DE" sz="2800" kern="0" dirty="0" err="1">
                <a:solidFill>
                  <a:schemeClr val="accent2"/>
                </a:solidFill>
              </a:rPr>
              <a:t>message</a:t>
            </a:r>
            <a:endParaRPr lang="de-DE" sz="2800" kern="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de-DE" sz="2800" kern="0" dirty="0">
                <a:solidFill>
                  <a:schemeClr val="accent2"/>
                </a:solidFill>
              </a:rPr>
              <a:t>was habe ich heute gelernt …</a:t>
            </a:r>
            <a:endParaRPr lang="de-AT" sz="2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466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Töchter-Team</a:t>
            </a:r>
            <a:br>
              <a:rPr lang="de-DE" dirty="0"/>
            </a:br>
            <a:r>
              <a:rPr lang="de-DE" dirty="0"/>
              <a:t>und das </a:t>
            </a:r>
            <a:r>
              <a:rPr lang="de-DE" dirty="0" err="1"/>
              <a:t>WIFO</a:t>
            </a:r>
            <a:r>
              <a:rPr lang="de-DE" dirty="0"/>
              <a:t> und </a:t>
            </a:r>
            <a:r>
              <a:rPr lang="de-DE" dirty="0" err="1"/>
              <a:t>WSR</a:t>
            </a:r>
            <a:r>
              <a:rPr lang="de-DE" dirty="0"/>
              <a:t>-Team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0472" y="1556792"/>
            <a:ext cx="3643338" cy="4515082"/>
          </a:xfrm>
        </p:spPr>
        <p:txBody>
          <a:bodyPr/>
          <a:lstStyle/>
          <a:p>
            <a:pPr>
              <a:buNone/>
            </a:pPr>
            <a:r>
              <a:rPr lang="de-DE" sz="1800" dirty="0"/>
              <a:t>Christoph Badelt</a:t>
            </a:r>
          </a:p>
          <a:p>
            <a:pPr>
              <a:buNone/>
            </a:pPr>
            <a:r>
              <a:rPr lang="de-DE" sz="1800" dirty="0"/>
              <a:t>Christoph Schwarz</a:t>
            </a:r>
          </a:p>
          <a:p>
            <a:pPr>
              <a:buNone/>
            </a:pPr>
            <a:r>
              <a:rPr lang="de-DE" sz="1800" dirty="0"/>
              <a:t>Dietmar Weinberger</a:t>
            </a:r>
          </a:p>
          <a:p>
            <a:pPr lvl="0">
              <a:buNone/>
            </a:pPr>
            <a:r>
              <a:rPr lang="de-DE" sz="1800" dirty="0"/>
              <a:t>Franz Sinabell</a:t>
            </a:r>
          </a:p>
          <a:p>
            <a:pPr lvl="0">
              <a:buNone/>
            </a:pPr>
            <a:r>
              <a:rPr lang="de-DE" sz="1800" dirty="0"/>
              <a:t>Gabriele </a:t>
            </a:r>
            <a:r>
              <a:rPr lang="de-DE" sz="1800" dirty="0" err="1"/>
              <a:t>Hötzer</a:t>
            </a:r>
            <a:endParaRPr lang="de-DE" sz="1800" dirty="0"/>
          </a:p>
          <a:p>
            <a:pPr lvl="0">
              <a:buNone/>
            </a:pPr>
            <a:r>
              <a:rPr lang="de-DE" sz="1800" dirty="0"/>
              <a:t>Irene Langer</a:t>
            </a:r>
          </a:p>
          <a:p>
            <a:pPr lvl="0">
              <a:buNone/>
            </a:pPr>
            <a:r>
              <a:rPr lang="de-DE" sz="1800" dirty="0"/>
              <a:t>Karin Syböck</a:t>
            </a:r>
          </a:p>
          <a:p>
            <a:pPr lvl="0">
              <a:buNone/>
            </a:pPr>
            <a:r>
              <a:rPr lang="de-DE" sz="1800" dirty="0"/>
              <a:t>Karin Reich</a:t>
            </a:r>
          </a:p>
          <a:p>
            <a:pPr lvl="0">
              <a:buNone/>
            </a:pPr>
            <a:r>
              <a:rPr lang="de-DE" sz="1800" dirty="0"/>
              <a:t>Lucia Glinsner</a:t>
            </a:r>
          </a:p>
          <a:p>
            <a:pPr>
              <a:buNone/>
            </a:pPr>
            <a:r>
              <a:rPr lang="de-DE" sz="1800" dirty="0"/>
              <a:t>Maximilian </a:t>
            </a:r>
            <a:r>
              <a:rPr lang="de-DE" sz="1800" dirty="0" err="1"/>
              <a:t>Wimazal</a:t>
            </a:r>
            <a:endParaRPr lang="de-DE" sz="1800" dirty="0"/>
          </a:p>
          <a:p>
            <a:pPr lvl="0">
              <a:buNone/>
            </a:pPr>
            <a:r>
              <a:rPr lang="de-DE" sz="1800" dirty="0"/>
              <a:t>Margit Schratzenstaller-Altzinger</a:t>
            </a:r>
          </a:p>
          <a:p>
            <a:pPr lvl="0">
              <a:buNone/>
            </a:pPr>
            <a:r>
              <a:rPr lang="de-DE" sz="1800" dirty="0"/>
              <a:t>Susanne </a:t>
            </a:r>
            <a:r>
              <a:rPr lang="de-DE" sz="1800" dirty="0" err="1"/>
              <a:t>Markytan</a:t>
            </a:r>
            <a:endParaRPr lang="de-DE" sz="1800" dirty="0"/>
          </a:p>
        </p:txBody>
      </p:sp>
      <p:pic>
        <p:nvPicPr>
          <p:cNvPr id="6" name="Grafik 5" descr="_töchter_retuschiert.jpg"/>
          <p:cNvPicPr>
            <a:picLocks noChangeAspect="1"/>
          </p:cNvPicPr>
          <p:nvPr/>
        </p:nvPicPr>
        <p:blipFill>
          <a:blip r:embed="rId2" cstate="print"/>
          <a:srcRect t="4463" r="26611"/>
          <a:stretch>
            <a:fillRect/>
          </a:stretch>
        </p:blipFill>
        <p:spPr>
          <a:xfrm>
            <a:off x="4238620" y="1412884"/>
            <a:ext cx="5286412" cy="45878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7640183-88CD-4E6E-8986-5D2AA91A4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65" y="260648"/>
            <a:ext cx="642257" cy="587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0472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zitierte</a:t>
            </a:r>
            <a:r>
              <a:rPr lang="en-US" dirty="0"/>
              <a:t> und </a:t>
            </a:r>
            <a:r>
              <a:rPr lang="en-US" dirty="0" err="1"/>
              <a:t>ergänzende</a:t>
            </a:r>
            <a:r>
              <a:rPr lang="en-US" dirty="0"/>
              <a:t> </a:t>
            </a:r>
            <a:r>
              <a:rPr lang="en-US" dirty="0" err="1"/>
              <a:t>Quellen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>
              <a:buNone/>
            </a:pPr>
            <a:endParaRPr lang="en-GB" sz="1400" dirty="0"/>
          </a:p>
          <a:p>
            <a:pPr marL="357188" indent="-357188">
              <a:buNone/>
            </a:pPr>
            <a:endParaRPr lang="en-GB" sz="1400" dirty="0"/>
          </a:p>
          <a:p>
            <a:pPr marL="357188" indent="-357188">
              <a:buNone/>
            </a:pPr>
            <a:endParaRPr lang="en-GB" sz="1400" dirty="0"/>
          </a:p>
          <a:p>
            <a:pPr marL="357188" indent="-357188">
              <a:buNone/>
            </a:pPr>
            <a:endParaRPr lang="en-GB" sz="1400" dirty="0"/>
          </a:p>
          <a:p>
            <a:pPr marL="357188" indent="-357188">
              <a:buNone/>
            </a:pPr>
            <a:endParaRPr lang="en-GB" sz="1400" dirty="0"/>
          </a:p>
          <a:p>
            <a:pPr marL="357188" indent="-357188">
              <a:buNone/>
            </a:pPr>
            <a:endParaRPr lang="en-GB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452406" y="1571612"/>
            <a:ext cx="8786875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spcAft>
                <a:spcPts val="600"/>
              </a:spcAft>
            </a:pPr>
            <a:r>
              <a:rPr lang="de-AT" sz="1200" dirty="0"/>
              <a:t>Melanie Lukas, Holger </a:t>
            </a:r>
            <a:r>
              <a:rPr lang="de-AT" sz="1200" dirty="0" err="1"/>
              <a:t>Rohn</a:t>
            </a:r>
            <a:r>
              <a:rPr lang="de-AT" sz="1200" dirty="0"/>
              <a:t>, Michael </a:t>
            </a:r>
            <a:r>
              <a:rPr lang="de-AT" sz="1200" dirty="0" err="1"/>
              <a:t>Lettenmeier</a:t>
            </a:r>
            <a:r>
              <a:rPr lang="de-AT" sz="1200" dirty="0"/>
              <a:t>, Christa Liedtke, Klaus Wiesen, 2015, The nutritional </a:t>
            </a:r>
            <a:r>
              <a:rPr lang="de-AT" sz="1200" dirty="0" err="1"/>
              <a:t>footprint</a:t>
            </a:r>
            <a:r>
              <a:rPr lang="de-AT" sz="1200" dirty="0"/>
              <a:t>. Journal of Cleaner </a:t>
            </a:r>
            <a:r>
              <a:rPr lang="de-AT" sz="1200" dirty="0" err="1"/>
              <a:t>Production</a:t>
            </a:r>
            <a:r>
              <a:rPr lang="de-AT" sz="1200" dirty="0"/>
              <a:t>, 132 (2016), 161-170, DOI: 10.1016/j.jclepro.2015.02.070</a:t>
            </a:r>
          </a:p>
          <a:p>
            <a:pPr marL="361950" indent="-361950">
              <a:spcAft>
                <a:spcPts val="600"/>
              </a:spcAft>
            </a:pPr>
            <a:r>
              <a:rPr lang="de-DE" sz="1200" dirty="0"/>
              <a:t>Department  für </a:t>
            </a:r>
            <a:r>
              <a:rPr lang="de-DE" sz="1200" dirty="0" err="1"/>
              <a:t>Ernährungswissenschaften</a:t>
            </a:r>
            <a:r>
              <a:rPr lang="de-DE" sz="1200" dirty="0"/>
              <a:t> der </a:t>
            </a:r>
            <a:r>
              <a:rPr lang="de-DE" sz="1200" dirty="0" err="1"/>
              <a:t>Universität</a:t>
            </a:r>
            <a:r>
              <a:rPr lang="de-DE" sz="1200" dirty="0"/>
              <a:t> Wien, 2017,  Österreichischer Ernährungsbericht 2017. Bundesministerium für Gesundheit und Frauen, Eigenverlag, Wien.</a:t>
            </a:r>
            <a:endParaRPr lang="de-AT" sz="1200" dirty="0"/>
          </a:p>
          <a:p>
            <a:pPr marL="361950" indent="-361950">
              <a:spcAft>
                <a:spcPts val="600"/>
              </a:spcAft>
            </a:pPr>
            <a:r>
              <a:rPr lang="de-AT" sz="1200" dirty="0"/>
              <a:t>Thomas </a:t>
            </a:r>
            <a:r>
              <a:rPr lang="de-AT" sz="1200" dirty="0" err="1"/>
              <a:t>Nemecek</a:t>
            </a:r>
            <a:r>
              <a:rPr lang="de-AT" sz="1200" dirty="0"/>
              <a:t>, Niels Jungbluth, </a:t>
            </a:r>
            <a:r>
              <a:rPr lang="de-AT" sz="1200" dirty="0" err="1"/>
              <a:t>Llorenç</a:t>
            </a:r>
            <a:r>
              <a:rPr lang="de-AT" sz="1200" dirty="0"/>
              <a:t> </a:t>
            </a:r>
            <a:r>
              <a:rPr lang="de-AT" sz="1200" dirty="0" err="1"/>
              <a:t>Milà</a:t>
            </a:r>
            <a:r>
              <a:rPr lang="de-AT" sz="1200" dirty="0"/>
              <a:t> i Canals, Rita Schenck, 2016, Environmental </a:t>
            </a:r>
            <a:r>
              <a:rPr lang="de-AT" sz="1200" dirty="0" err="1"/>
              <a:t>impacts</a:t>
            </a:r>
            <a:r>
              <a:rPr lang="de-AT" sz="1200" dirty="0"/>
              <a:t> of </a:t>
            </a:r>
            <a:r>
              <a:rPr lang="de-AT" sz="1200" dirty="0" err="1"/>
              <a:t>food</a:t>
            </a:r>
            <a:r>
              <a:rPr lang="de-AT" sz="1200" dirty="0"/>
              <a:t> </a:t>
            </a:r>
            <a:r>
              <a:rPr lang="de-AT" sz="1200" dirty="0" err="1"/>
              <a:t>consumption</a:t>
            </a:r>
            <a:r>
              <a:rPr lang="de-AT" sz="1200" dirty="0"/>
              <a:t> and </a:t>
            </a:r>
            <a:r>
              <a:rPr lang="de-AT" sz="1200" dirty="0" err="1"/>
              <a:t>nutrition</a:t>
            </a:r>
            <a:r>
              <a:rPr lang="de-AT" sz="1200" dirty="0"/>
              <a:t>: </a:t>
            </a:r>
            <a:r>
              <a:rPr lang="de-AT" sz="1200" dirty="0" err="1"/>
              <a:t>where</a:t>
            </a:r>
            <a:r>
              <a:rPr lang="de-AT" sz="1200" dirty="0"/>
              <a:t> </a:t>
            </a:r>
            <a:r>
              <a:rPr lang="de-AT" sz="1200" dirty="0" err="1"/>
              <a:t>are</a:t>
            </a:r>
            <a:r>
              <a:rPr lang="de-AT" sz="1200" dirty="0"/>
              <a:t> </a:t>
            </a:r>
            <a:r>
              <a:rPr lang="de-AT" sz="1200" dirty="0" err="1"/>
              <a:t>we</a:t>
            </a:r>
            <a:r>
              <a:rPr lang="de-AT" sz="1200" dirty="0"/>
              <a:t> and </a:t>
            </a:r>
            <a:r>
              <a:rPr lang="de-AT" sz="1200" dirty="0" err="1"/>
              <a:t>what</a:t>
            </a:r>
            <a:r>
              <a:rPr lang="de-AT" sz="1200" dirty="0"/>
              <a:t> </a:t>
            </a:r>
            <a:r>
              <a:rPr lang="de-AT" sz="1200" dirty="0" err="1"/>
              <a:t>is</a:t>
            </a:r>
            <a:r>
              <a:rPr lang="de-AT" sz="1200" dirty="0"/>
              <a:t> </a:t>
            </a:r>
            <a:r>
              <a:rPr lang="de-AT" sz="1200" dirty="0" err="1"/>
              <a:t>next</a:t>
            </a:r>
            <a:r>
              <a:rPr lang="de-AT" sz="1200" dirty="0"/>
              <a:t>? </a:t>
            </a:r>
            <a:r>
              <a:rPr lang="de-AT" sz="1200" dirty="0" err="1"/>
              <a:t>Int</a:t>
            </a:r>
            <a:r>
              <a:rPr lang="de-AT" sz="1200" dirty="0"/>
              <a:t> J Life Cycle </a:t>
            </a:r>
            <a:r>
              <a:rPr lang="de-AT" sz="1200" dirty="0" err="1"/>
              <a:t>Assess</a:t>
            </a:r>
            <a:r>
              <a:rPr lang="de-AT" sz="1200" dirty="0"/>
              <a:t> (2016) 21:607–620. DOI 10.1007/s11367-016-1071-3</a:t>
            </a:r>
          </a:p>
          <a:p>
            <a:pPr marL="361950" indent="-361950">
              <a:spcAft>
                <a:spcPts val="600"/>
              </a:spcAft>
            </a:pPr>
            <a:r>
              <a:rPr lang="de-AT" sz="1200" dirty="0"/>
              <a:t>Stephen </a:t>
            </a:r>
            <a:r>
              <a:rPr lang="de-AT" sz="1200" dirty="0" err="1"/>
              <a:t>Clune</a:t>
            </a:r>
            <a:r>
              <a:rPr lang="de-AT" sz="1200" dirty="0"/>
              <a:t>, </a:t>
            </a:r>
            <a:r>
              <a:rPr lang="de-AT" sz="1200" dirty="0" err="1"/>
              <a:t>Enda</a:t>
            </a:r>
            <a:r>
              <a:rPr lang="de-AT" sz="1200" dirty="0"/>
              <a:t> </a:t>
            </a:r>
            <a:r>
              <a:rPr lang="de-AT" sz="1200" dirty="0" err="1"/>
              <a:t>Crossin</a:t>
            </a:r>
            <a:r>
              <a:rPr lang="de-AT" sz="1200" dirty="0"/>
              <a:t>, Karli </a:t>
            </a:r>
            <a:r>
              <a:rPr lang="de-AT" sz="1200" dirty="0" err="1"/>
              <a:t>Verghese</a:t>
            </a:r>
            <a:r>
              <a:rPr lang="de-AT" sz="1200" dirty="0"/>
              <a:t>, 2017, </a:t>
            </a:r>
            <a:r>
              <a:rPr lang="de-AT" sz="1200" dirty="0" err="1"/>
              <a:t>Systematic</a:t>
            </a:r>
            <a:r>
              <a:rPr lang="de-AT" sz="1200" dirty="0"/>
              <a:t> </a:t>
            </a:r>
            <a:r>
              <a:rPr lang="de-AT" sz="1200" dirty="0" err="1"/>
              <a:t>review</a:t>
            </a:r>
            <a:r>
              <a:rPr lang="de-AT" sz="1200" dirty="0"/>
              <a:t> of </a:t>
            </a:r>
            <a:r>
              <a:rPr lang="de-AT" sz="1200" dirty="0" err="1"/>
              <a:t>greenhouse</a:t>
            </a:r>
            <a:r>
              <a:rPr lang="de-AT" sz="1200" dirty="0"/>
              <a:t> gas </a:t>
            </a:r>
            <a:r>
              <a:rPr lang="de-AT" sz="1200" dirty="0" err="1"/>
              <a:t>emissions</a:t>
            </a:r>
            <a:r>
              <a:rPr lang="de-AT" sz="1200" dirty="0"/>
              <a:t> </a:t>
            </a:r>
            <a:r>
              <a:rPr lang="de-AT" sz="1200" dirty="0" err="1"/>
              <a:t>for</a:t>
            </a:r>
            <a:r>
              <a:rPr lang="de-AT" sz="1200" dirty="0"/>
              <a:t> different </a:t>
            </a:r>
            <a:r>
              <a:rPr lang="de-AT" sz="1200" dirty="0" err="1"/>
              <a:t>fresh</a:t>
            </a:r>
            <a:r>
              <a:rPr lang="de-AT" sz="1200" dirty="0"/>
              <a:t> </a:t>
            </a:r>
            <a:r>
              <a:rPr lang="de-AT" sz="1200" dirty="0" err="1"/>
              <a:t>food</a:t>
            </a:r>
            <a:r>
              <a:rPr lang="de-AT" sz="1200" dirty="0"/>
              <a:t> </a:t>
            </a:r>
            <a:r>
              <a:rPr lang="de-AT" sz="1200" dirty="0" err="1"/>
              <a:t>categories</a:t>
            </a:r>
            <a:r>
              <a:rPr lang="de-AT" sz="1200" dirty="0"/>
              <a:t>, Journal of Cleaner </a:t>
            </a:r>
            <a:r>
              <a:rPr lang="de-AT" sz="1200" dirty="0" err="1"/>
              <a:t>Production</a:t>
            </a:r>
            <a:r>
              <a:rPr lang="de-AT" sz="1200" dirty="0"/>
              <a:t>; 140: 766 DOI: 10.1016/j.jclepro.2016.04.082</a:t>
            </a:r>
          </a:p>
          <a:p>
            <a:pPr marL="361950" indent="-361950">
              <a:spcAft>
                <a:spcPts val="600"/>
              </a:spcAft>
            </a:pPr>
            <a:r>
              <a:rPr lang="de-AT" sz="1200" dirty="0"/>
              <a:t>John J </a:t>
            </a:r>
            <a:r>
              <a:rPr lang="de-AT" sz="1200" dirty="0" err="1"/>
              <a:t>Hyland</a:t>
            </a:r>
            <a:r>
              <a:rPr lang="de-AT" sz="1200" dirty="0"/>
              <a:t>, Maeve </a:t>
            </a:r>
            <a:r>
              <a:rPr lang="de-AT" sz="1200" dirty="0" err="1"/>
              <a:t>Henchion</a:t>
            </a:r>
            <a:r>
              <a:rPr lang="de-AT" sz="1200" dirty="0"/>
              <a:t>, Mary McCarthy and </a:t>
            </a:r>
            <a:r>
              <a:rPr lang="de-AT" sz="1200" dirty="0" err="1"/>
              <a:t>Sinéad</a:t>
            </a:r>
            <a:r>
              <a:rPr lang="de-AT" sz="1200" dirty="0"/>
              <a:t> N McCarthy, 2016, The </a:t>
            </a:r>
            <a:r>
              <a:rPr lang="de-AT" sz="1200" dirty="0" err="1"/>
              <a:t>climatic</a:t>
            </a:r>
            <a:r>
              <a:rPr lang="de-AT" sz="1200" dirty="0"/>
              <a:t> </a:t>
            </a:r>
            <a:r>
              <a:rPr lang="de-AT" sz="1200" dirty="0" err="1"/>
              <a:t>impact</a:t>
            </a:r>
            <a:r>
              <a:rPr lang="de-AT" sz="1200" dirty="0"/>
              <a:t> of </a:t>
            </a:r>
            <a:r>
              <a:rPr lang="de-AT" sz="1200" dirty="0" err="1"/>
              <a:t>food</a:t>
            </a:r>
            <a:r>
              <a:rPr lang="de-AT" sz="1200" dirty="0"/>
              <a:t> </a:t>
            </a:r>
            <a:r>
              <a:rPr lang="de-AT" sz="1200" dirty="0" err="1"/>
              <a:t>consumption</a:t>
            </a:r>
            <a:r>
              <a:rPr lang="de-AT" sz="1200" dirty="0"/>
              <a:t> in a </a:t>
            </a:r>
            <a:r>
              <a:rPr lang="de-AT" sz="1200" dirty="0" err="1"/>
              <a:t>representative</a:t>
            </a:r>
            <a:r>
              <a:rPr lang="de-AT" sz="1200" dirty="0"/>
              <a:t> sample of </a:t>
            </a:r>
            <a:r>
              <a:rPr lang="de-AT" sz="1200" dirty="0" err="1"/>
              <a:t>Irish</a:t>
            </a:r>
            <a:r>
              <a:rPr lang="de-AT" sz="1200" dirty="0"/>
              <a:t> </a:t>
            </a:r>
            <a:r>
              <a:rPr lang="de-AT" sz="1200" dirty="0" err="1"/>
              <a:t>adults</a:t>
            </a:r>
            <a:r>
              <a:rPr lang="de-AT" sz="1200" dirty="0"/>
              <a:t> and </a:t>
            </a:r>
            <a:r>
              <a:rPr lang="de-AT" sz="1200" dirty="0" err="1"/>
              <a:t>implications</a:t>
            </a:r>
            <a:r>
              <a:rPr lang="de-AT" sz="1200" dirty="0"/>
              <a:t> </a:t>
            </a:r>
            <a:r>
              <a:rPr lang="de-AT" sz="1200" dirty="0" err="1"/>
              <a:t>for</a:t>
            </a:r>
            <a:r>
              <a:rPr lang="de-AT" sz="1200" dirty="0"/>
              <a:t> </a:t>
            </a:r>
            <a:r>
              <a:rPr lang="de-AT" sz="1200" dirty="0" err="1"/>
              <a:t>food</a:t>
            </a:r>
            <a:r>
              <a:rPr lang="de-AT" sz="1200" dirty="0"/>
              <a:t> and </a:t>
            </a:r>
            <a:r>
              <a:rPr lang="de-AT" sz="1200" dirty="0" err="1"/>
              <a:t>nutrition</a:t>
            </a:r>
            <a:r>
              <a:rPr lang="de-AT" sz="1200" dirty="0"/>
              <a:t> </a:t>
            </a:r>
            <a:r>
              <a:rPr lang="de-AT" sz="1200" dirty="0" err="1"/>
              <a:t>policy</a:t>
            </a:r>
            <a:r>
              <a:rPr lang="de-AT" sz="1200" dirty="0"/>
              <a:t>. Public Health Nutrition, doi:10.1017/S1368980016002573.</a:t>
            </a:r>
          </a:p>
          <a:p>
            <a:pPr marL="361950" indent="-361950">
              <a:spcAft>
                <a:spcPts val="600"/>
              </a:spcAft>
            </a:pPr>
            <a:r>
              <a:rPr lang="en-US" sz="1200" dirty="0" err="1"/>
              <a:t>Namy</a:t>
            </a:r>
            <a:r>
              <a:rPr lang="en-US" sz="1200" dirty="0"/>
              <a:t> Espinoza, Heinz </a:t>
            </a:r>
            <a:r>
              <a:rPr lang="en-US" sz="1200" dirty="0" err="1"/>
              <a:t>Stichnothe</a:t>
            </a:r>
            <a:r>
              <a:rPr lang="en-US" sz="1200" dirty="0"/>
              <a:t>, </a:t>
            </a:r>
            <a:r>
              <a:rPr lang="en-US" sz="1200" dirty="0" err="1"/>
              <a:t>Adisa</a:t>
            </a:r>
            <a:r>
              <a:rPr lang="en-US" sz="1200" dirty="0"/>
              <a:t> </a:t>
            </a:r>
            <a:r>
              <a:rPr lang="en-US" sz="1200" dirty="0" err="1"/>
              <a:t>Azapagic</a:t>
            </a:r>
            <a:r>
              <a:rPr lang="en-US" sz="1200" dirty="0"/>
              <a:t>, 2011, The carbon footprint of bread, The International Journal of Life Cycle Assessment 16(4):351-365, DOI10.1007/s11367-011-0271-0</a:t>
            </a:r>
          </a:p>
          <a:p>
            <a:pPr marL="361950" indent="-361950">
              <a:spcAft>
                <a:spcPts val="600"/>
              </a:spcAft>
            </a:pPr>
            <a:r>
              <a:rPr lang="en-US" sz="1200" dirty="0"/>
              <a:t>Liam </a:t>
            </a:r>
            <a:r>
              <a:rPr lang="en-US" sz="1200" dirty="0" err="1"/>
              <a:t>Goucher</a:t>
            </a:r>
            <a:r>
              <a:rPr lang="en-US" sz="1200" dirty="0"/>
              <a:t>, Richard Bruce, Duncan D. Cameron, S. C. Lenny </a:t>
            </a:r>
            <a:r>
              <a:rPr lang="en-US" sz="1200" dirty="0" err="1"/>
              <a:t>Koh</a:t>
            </a:r>
            <a:r>
              <a:rPr lang="en-US" sz="1200" dirty="0"/>
              <a:t> &amp; Peter Horton, 2017, The environmental impact of fertilizer embodied in a wheat-to-bread supply chain. Nature Plants volume 3, Article number: 17012. doi:10.1038/nplants.2017.12</a:t>
            </a:r>
          </a:p>
          <a:p>
            <a:pPr marL="361950" indent="-361950">
              <a:spcAft>
                <a:spcPts val="600"/>
              </a:spcAft>
            </a:pPr>
            <a:r>
              <a:rPr lang="de-AT" sz="1200" dirty="0"/>
              <a:t>Antonios </a:t>
            </a:r>
            <a:r>
              <a:rPr lang="de-AT" sz="1200" dirty="0" err="1"/>
              <a:t>Konstantas</a:t>
            </a:r>
            <a:r>
              <a:rPr lang="de-AT" sz="1200" dirty="0"/>
              <a:t>, Harish </a:t>
            </a:r>
            <a:r>
              <a:rPr lang="de-AT" sz="1200" dirty="0" err="1"/>
              <a:t>Jeswani</a:t>
            </a:r>
            <a:r>
              <a:rPr lang="de-AT" sz="1200" dirty="0"/>
              <a:t>, Laurence Stamford, </a:t>
            </a:r>
            <a:r>
              <a:rPr lang="de-AT" sz="1200" dirty="0" err="1"/>
              <a:t>Adisa</a:t>
            </a:r>
            <a:r>
              <a:rPr lang="de-AT" sz="1200" dirty="0"/>
              <a:t> </a:t>
            </a:r>
            <a:r>
              <a:rPr lang="de-AT" sz="1200" dirty="0" err="1"/>
              <a:t>Azapagic</a:t>
            </a:r>
            <a:r>
              <a:rPr lang="de-AT" sz="1200" dirty="0"/>
              <a:t>, 2017, Environmental </a:t>
            </a:r>
            <a:r>
              <a:rPr lang="de-AT" sz="1200" dirty="0" err="1"/>
              <a:t>impacts</a:t>
            </a:r>
            <a:r>
              <a:rPr lang="de-AT" sz="1200" dirty="0"/>
              <a:t> of </a:t>
            </a:r>
            <a:r>
              <a:rPr lang="de-AT" sz="1200" dirty="0" err="1"/>
              <a:t>chocolate</a:t>
            </a:r>
            <a:r>
              <a:rPr lang="de-AT" sz="1200" dirty="0"/>
              <a:t> </a:t>
            </a:r>
            <a:r>
              <a:rPr lang="de-AT" sz="1200" dirty="0" err="1"/>
              <a:t>production</a:t>
            </a:r>
            <a:r>
              <a:rPr lang="de-AT" sz="1200" dirty="0"/>
              <a:t> and </a:t>
            </a:r>
            <a:r>
              <a:rPr lang="de-AT" sz="1200" dirty="0" err="1"/>
              <a:t>consumption</a:t>
            </a:r>
            <a:r>
              <a:rPr lang="de-AT" sz="1200" dirty="0"/>
              <a:t> in </a:t>
            </a:r>
            <a:r>
              <a:rPr lang="de-AT" sz="1200" dirty="0" err="1"/>
              <a:t>the</a:t>
            </a:r>
            <a:r>
              <a:rPr lang="de-AT" sz="1200" dirty="0"/>
              <a:t> UK. Food Research International, Volume 106, April 2018, Pages 1012-1025. https://doi.org/10.1016/j.foodres.2018.02.042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60" y="5667403"/>
            <a:ext cx="1262059" cy="126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1238224" y="6077570"/>
            <a:ext cx="878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de-AT" b="1" dirty="0">
                <a:solidFill>
                  <a:schemeClr val="tx1"/>
                </a:solidFill>
              </a:rPr>
              <a:t>Hinweise:</a:t>
            </a:r>
          </a:p>
          <a:p>
            <a:pPr marL="361950" indent="-361950"/>
            <a:r>
              <a:rPr lang="de-AT" b="1" dirty="0">
                <a:solidFill>
                  <a:schemeClr val="tx1"/>
                </a:solidFill>
              </a:rPr>
              <a:t>Infos zum Töchtertag am WIFO: </a:t>
            </a:r>
            <a:r>
              <a:rPr lang="de-AT" dirty="0"/>
              <a:t>http://franz.sinabell.wifo.ac.at/toechtertag.html</a:t>
            </a:r>
          </a:p>
          <a:p>
            <a:pPr marL="361950" indent="-361950"/>
            <a:r>
              <a:rPr lang="de-DE" b="1" dirty="0">
                <a:solidFill>
                  <a:schemeClr val="tx1"/>
                </a:solidFill>
              </a:rPr>
              <a:t>Weitere Ressourcen: </a:t>
            </a:r>
            <a:r>
              <a:rPr lang="de-DE" dirty="0">
                <a:solidFill>
                  <a:schemeClr val="tx2"/>
                </a:solidFill>
              </a:rPr>
              <a:t>https://kinderuni.at</a:t>
            </a:r>
          </a:p>
          <a:p>
            <a:pPr marL="361950" indent="-361950"/>
            <a:endParaRPr lang="de-AT" sz="1200" b="1" dirty="0">
              <a:solidFill>
                <a:schemeClr val="tx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97640183-88CD-4E6E-8986-5D2AA91A4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65" y="260648"/>
            <a:ext cx="642257" cy="587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781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2D6841A-2316-4B1A-AB6A-0BFBDAE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00" y="3384000"/>
            <a:ext cx="3187245" cy="2124000"/>
          </a:xfrm>
          <a:prstGeom prst="rect">
            <a:avLst/>
          </a:prstGeom>
        </p:spPr>
      </p:pic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560512" y="1357298"/>
            <a:ext cx="8535987" cy="21888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Klimaänderung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- </a:t>
            </a: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was ist das?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897C0CC2-BD93-4738-84FF-18C6B9A93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" t="1083" r="2907"/>
          <a:stretch/>
        </p:blipFill>
        <p:spPr>
          <a:xfrm>
            <a:off x="0" y="0"/>
            <a:ext cx="9906000" cy="68853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7942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38158" y="1643050"/>
            <a:ext cx="9001188" cy="2408352"/>
          </a:xfrm>
        </p:spPr>
        <p:txBody>
          <a:bodyPr/>
          <a:lstStyle/>
          <a:p>
            <a:pPr marL="355600" indent="-355600"/>
            <a:r>
              <a:rPr lang="de-DE" sz="2000" dirty="0">
                <a:solidFill>
                  <a:srgbClr val="8230E6"/>
                </a:solidFill>
              </a:rPr>
              <a:t>Wetter</a:t>
            </a:r>
            <a:r>
              <a:rPr lang="de-DE" sz="2000" dirty="0"/>
              <a:t>:</a:t>
            </a:r>
          </a:p>
          <a:p>
            <a:pPr marL="693738" lvl="1" indent="-355600"/>
            <a:r>
              <a:rPr lang="de-DE" sz="1800" dirty="0"/>
              <a:t>Was man sieht, wenn man </a:t>
            </a:r>
            <a:r>
              <a:rPr lang="de-DE" sz="1800" dirty="0">
                <a:solidFill>
                  <a:srgbClr val="8230E6"/>
                </a:solidFill>
              </a:rPr>
              <a:t>Tag für Tag </a:t>
            </a:r>
            <a:r>
              <a:rPr lang="de-DE" sz="1800" dirty="0"/>
              <a:t>aus dem Fenster sieht</a:t>
            </a:r>
          </a:p>
          <a:p>
            <a:pPr marL="355600" indent="-355600">
              <a:spcBef>
                <a:spcPts val="1800"/>
              </a:spcBef>
            </a:pPr>
            <a:r>
              <a:rPr lang="de-DE" sz="2000" dirty="0">
                <a:solidFill>
                  <a:srgbClr val="8230E6"/>
                </a:solidFill>
              </a:rPr>
              <a:t>Klima</a:t>
            </a:r>
            <a:r>
              <a:rPr lang="de-DE" sz="2000" dirty="0"/>
              <a:t>:</a:t>
            </a:r>
          </a:p>
          <a:p>
            <a:pPr marL="693738" lvl="1" indent="-355600"/>
            <a:r>
              <a:rPr lang="de-DE" sz="1800" dirty="0"/>
              <a:t>Wenn man </a:t>
            </a:r>
            <a:r>
              <a:rPr lang="de-DE" sz="1800" dirty="0">
                <a:solidFill>
                  <a:srgbClr val="8230E6"/>
                </a:solidFill>
              </a:rPr>
              <a:t>30 Jahre Tag</a:t>
            </a:r>
            <a:r>
              <a:rPr lang="de-DE" sz="1800" dirty="0"/>
              <a:t> für Tag aus dem Wetter sieht</a:t>
            </a:r>
          </a:p>
          <a:p>
            <a:pPr marL="693738" lvl="1" indent="-355600"/>
            <a:r>
              <a:rPr lang="de-DE" sz="1800" dirty="0"/>
              <a:t>Messungen macht, die </a:t>
            </a:r>
            <a:r>
              <a:rPr lang="de-DE" sz="1800" dirty="0">
                <a:solidFill>
                  <a:srgbClr val="8230E6"/>
                </a:solidFill>
              </a:rPr>
              <a:t>Muster</a:t>
            </a:r>
            <a:r>
              <a:rPr lang="de-DE" sz="1800" dirty="0"/>
              <a:t> beobachtet und interpretiert </a:t>
            </a:r>
          </a:p>
          <a:p>
            <a:pPr marL="355600" indent="-355600">
              <a:spcBef>
                <a:spcPts val="1800"/>
              </a:spcBef>
            </a:pPr>
            <a:r>
              <a:rPr lang="de-DE" sz="2000" dirty="0"/>
              <a:t>Das Klima </a:t>
            </a:r>
            <a:r>
              <a:rPr lang="de-DE" sz="2000" dirty="0">
                <a:solidFill>
                  <a:srgbClr val="8230E6"/>
                </a:solidFill>
              </a:rPr>
              <a:t>verändert</a:t>
            </a:r>
            <a:r>
              <a:rPr lang="de-DE" sz="2000" dirty="0"/>
              <a:t> sich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1280592" y="489748"/>
            <a:ext cx="8382024" cy="6429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32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 was ist das?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BE31904-6DC8-4473-B195-889FBD440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322"/>
          <a:stretch/>
        </p:blipFill>
        <p:spPr>
          <a:xfrm>
            <a:off x="2666984" y="4857760"/>
            <a:ext cx="4849119" cy="1314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1331129" y="261990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 was ist das?</a:t>
            </a:r>
            <a:b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de-DE" sz="2600" b="1" kern="0" dirty="0">
                <a:solidFill>
                  <a:srgbClr val="9900FF"/>
                </a:solidFill>
                <a:latin typeface="+mn-lt"/>
              </a:rPr>
              <a:t>Es wird wärmer! </a:t>
            </a:r>
            <a:endParaRPr kumimoji="0" lang="de-AT" sz="260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73080" y="1484784"/>
            <a:ext cx="3528392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FF00FF"/>
                </a:solidFill>
              </a:rPr>
              <a:t>Änderung des Jahresmittels der Lufttemperatur (30-jährig gefiltert); grün: HISTALP-Messdaten, grau: Streuung der Modelle (aus einer laufenden Untersuchung an der Abteilung für Klimaforschung, HISTALP; IPCC Data ).</a:t>
            </a:r>
            <a:endParaRPr lang="de-AT" sz="1800" dirty="0">
              <a:solidFill>
                <a:srgbClr val="FF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9046" y="6449816"/>
            <a:ext cx="96679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ZAMG, https://www.zamg.ac.at/cms/de/klima/informationsportal-klimawandel/klimazukunft/alpenraum/lufttemperatur</a:t>
            </a:r>
            <a:endParaRPr lang="de-AT" sz="1300" dirty="0">
              <a:solidFill>
                <a:schemeClr val="tx1"/>
              </a:solidFill>
            </a:endParaRPr>
          </a:p>
        </p:txBody>
      </p:sp>
      <p:pic>
        <p:nvPicPr>
          <p:cNvPr id="7" name="Grafik 6" descr="4-3-1_2_Klimazukunft_Alpenraum.png"/>
          <p:cNvPicPr>
            <a:picLocks noChangeAspect="1"/>
          </p:cNvPicPr>
          <p:nvPr/>
        </p:nvPicPr>
        <p:blipFill>
          <a:blip r:embed="rId2" cstate="print"/>
          <a:srcRect t="539" r="33058"/>
          <a:stretch>
            <a:fillRect/>
          </a:stretch>
        </p:blipFill>
        <p:spPr>
          <a:xfrm>
            <a:off x="238092" y="1254871"/>
            <a:ext cx="4636174" cy="4348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1523976" y="285728"/>
            <a:ext cx="838202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 was ist das?</a:t>
            </a:r>
            <a:b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de-DE" sz="2600" b="1" kern="0" dirty="0">
                <a:solidFill>
                  <a:srgbClr val="9900FF"/>
                </a:solidFill>
                <a:latin typeface="+mn-lt"/>
              </a:rPr>
              <a:t>Es wird von Jahr zu Jahr wärmer!</a:t>
            </a:r>
            <a:endParaRPr kumimoji="0" lang="de-AT" sz="260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473280" y="1590106"/>
            <a:ext cx="2088232" cy="26776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FF"/>
                </a:solidFill>
              </a:rPr>
              <a:t>Änderung des Jahresmittels der Lufttemperatur (30-jährig gefiltert); grün: HISTALP-Messdaten, grau: Streuung der Modelle (aus einer laufenden Untersuchung an der Abteilung für Klimaforschung, HISTALP; IPCC Data ).</a:t>
            </a:r>
            <a:endParaRPr lang="de-AT" dirty="0">
              <a:solidFill>
                <a:srgbClr val="FF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6654" y="6429396"/>
            <a:ext cx="9525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ZAMG, https://www.zamg.ac.at/cms/de/klima/informationsportal-klimawandel/klimazukunft/alpenraum/lufttemperatur</a:t>
            </a:r>
            <a:endParaRPr lang="de-AT" sz="1300" dirty="0">
              <a:solidFill>
                <a:schemeClr val="tx1"/>
              </a:solidFill>
            </a:endParaRPr>
          </a:p>
        </p:txBody>
      </p:sp>
      <p:pic>
        <p:nvPicPr>
          <p:cNvPr id="7" name="Grafik 6" descr="4-3-1_2_Klimazukunft_Alpenraum.png"/>
          <p:cNvPicPr>
            <a:picLocks noChangeAspect="1"/>
          </p:cNvPicPr>
          <p:nvPr/>
        </p:nvPicPr>
        <p:blipFill>
          <a:blip r:embed="rId2" cstate="print"/>
          <a:srcRect t="539" r="-8923"/>
          <a:stretch>
            <a:fillRect/>
          </a:stretch>
        </p:blipFill>
        <p:spPr>
          <a:xfrm>
            <a:off x="344488" y="1404468"/>
            <a:ext cx="6858048" cy="3953084"/>
          </a:xfrm>
          <a:prstGeom prst="rect">
            <a:avLst/>
          </a:prstGeom>
        </p:spPr>
      </p:pic>
      <p:sp>
        <p:nvSpPr>
          <p:cNvPr id="8" name="Pfeil nach unten 7"/>
          <p:cNvSpPr/>
          <p:nvPr/>
        </p:nvSpPr>
        <p:spPr bwMode="auto">
          <a:xfrm>
            <a:off x="3809992" y="1643050"/>
            <a:ext cx="285752" cy="128588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</a:endParaRPr>
          </a:p>
        </p:txBody>
      </p:sp>
      <p:sp>
        <p:nvSpPr>
          <p:cNvPr id="9" name="Pfeil nach unten 8"/>
          <p:cNvSpPr/>
          <p:nvPr/>
        </p:nvSpPr>
        <p:spPr bwMode="auto">
          <a:xfrm>
            <a:off x="4810124" y="1643050"/>
            <a:ext cx="285752" cy="1285884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</a:endParaRPr>
          </a:p>
        </p:txBody>
      </p:sp>
      <p:sp>
        <p:nvSpPr>
          <p:cNvPr id="16" name="Pfeil nach oben 15"/>
          <p:cNvSpPr/>
          <p:nvPr/>
        </p:nvSpPr>
        <p:spPr bwMode="auto">
          <a:xfrm>
            <a:off x="6686037" y="2928934"/>
            <a:ext cx="357190" cy="428628"/>
          </a:xfrm>
          <a:prstGeom prst="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>
              <a:ln>
                <a:noFill/>
              </a:ln>
              <a:solidFill>
                <a:srgbClr val="000099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6" name="Rectangle 5126"/>
          <p:cNvSpPr>
            <a:spLocks noChangeArrowheads="1"/>
          </p:cNvSpPr>
          <p:nvPr/>
        </p:nvSpPr>
        <p:spPr bwMode="auto">
          <a:xfrm>
            <a:off x="560512" y="1412776"/>
            <a:ext cx="8535987" cy="21888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Klimaänderung</a:t>
            </a:r>
          </a:p>
          <a:p>
            <a:pPr algn="ctr">
              <a:lnSpc>
                <a:spcPct val="110000"/>
              </a:lnSpc>
            </a:pP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/>
                <a:cs typeface="Courier New"/>
              </a:rPr>
              <a:t>- </a:t>
            </a:r>
            <a:r>
              <a:rPr lang="de-DE" sz="44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wie kommt es dazu?</a:t>
            </a:r>
          </a:p>
          <a:p>
            <a:pPr algn="ctr">
              <a:lnSpc>
                <a:spcPct val="110000"/>
              </a:lnSpc>
            </a:pPr>
            <a:endParaRPr lang="de-DE" sz="36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3D7F94BC-C64D-4177-9610-CA084E403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81" y="3286124"/>
            <a:ext cx="5728237" cy="309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2293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776536" y="285728"/>
            <a:ext cx="9129464" cy="857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225425" marR="0" lvl="0" indent="-225425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Klimaänderung – was ist die Ursache?</a:t>
            </a:r>
            <a: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de-AT" sz="2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de-DE" sz="2600" b="1" kern="0" dirty="0">
                <a:solidFill>
                  <a:srgbClr val="CC99FF"/>
                </a:solidFill>
                <a:latin typeface="+mn-lt"/>
              </a:rPr>
              <a:t>Erwärmung und CO</a:t>
            </a:r>
            <a:r>
              <a:rPr lang="de-DE" sz="2600" b="1" kern="0" baseline="-25000" dirty="0">
                <a:solidFill>
                  <a:srgbClr val="CC99FF"/>
                </a:solidFill>
                <a:latin typeface="+mn-lt"/>
              </a:rPr>
              <a:t>2</a:t>
            </a:r>
            <a:r>
              <a:rPr lang="de-DE" sz="2600" b="1" kern="0" dirty="0">
                <a:solidFill>
                  <a:srgbClr val="CC99FF"/>
                </a:solidFill>
                <a:latin typeface="+mn-lt"/>
              </a:rPr>
              <a:t> – </a:t>
            </a:r>
            <a:r>
              <a:rPr lang="de-DE" sz="2600" b="1" kern="0" dirty="0">
                <a:solidFill>
                  <a:srgbClr val="9900FF"/>
                </a:solidFill>
                <a:latin typeface="+mn-lt"/>
              </a:rPr>
              <a:t>mehr als Korrelation</a:t>
            </a:r>
            <a:endParaRPr kumimoji="0" lang="de-AT" sz="260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rafik 3" descr="co2_data_m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496" y="1407043"/>
            <a:ext cx="6134100" cy="47583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66654" y="6429396"/>
            <a:ext cx="7000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tx1"/>
                </a:solidFill>
              </a:rPr>
              <a:t>Quelle: https://www.esrl.noaa.gov/gmd/ccgg/trends/full.html</a:t>
            </a:r>
            <a:endParaRPr lang="de-AT" sz="1300" dirty="0">
              <a:solidFill>
                <a:schemeClr val="tx1"/>
              </a:solidFill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="" xmlns:a16="http://schemas.microsoft.com/office/drawing/2014/main" id="{5DBD6F5B-578B-4FA1-AC29-D66884145546}"/>
              </a:ext>
            </a:extLst>
          </p:cNvPr>
          <p:cNvSpPr/>
          <p:nvPr/>
        </p:nvSpPr>
        <p:spPr bwMode="auto">
          <a:xfrm rot="10800000">
            <a:off x="7019002" y="5214950"/>
            <a:ext cx="720080" cy="161686"/>
          </a:xfrm>
          <a:prstGeom prst="downArrow">
            <a:avLst/>
          </a:prstGeom>
          <a:solidFill>
            <a:srgbClr val="CC99FF"/>
          </a:solidFill>
          <a:ln w="127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6" name="Pfeil: nach unten 1">
            <a:extLst>
              <a:ext uri="{FF2B5EF4-FFF2-40B4-BE49-F238E27FC236}">
                <a16:creationId xmlns="" xmlns:a16="http://schemas.microsoft.com/office/drawing/2014/main" id="{5DBD6F5B-578B-4FA1-AC29-D66884145546}"/>
              </a:ext>
            </a:extLst>
          </p:cNvPr>
          <p:cNvSpPr/>
          <p:nvPr/>
        </p:nvSpPr>
        <p:spPr bwMode="auto">
          <a:xfrm rot="10800000">
            <a:off x="7024702" y="2143116"/>
            <a:ext cx="720080" cy="3214710"/>
          </a:xfrm>
          <a:prstGeom prst="downArrow">
            <a:avLst/>
          </a:prstGeom>
          <a:solidFill>
            <a:srgbClr val="CC99FF"/>
          </a:solidFill>
          <a:ln w="12700" cap="flat" cmpd="sng" algn="ctr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552E-6 -2.22222E-6 L 0.00225 -0.4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6" grpId="0" animBg="1"/>
    </p:bldLst>
  </p:timing>
</p:sld>
</file>

<file path=ppt/theme/theme1.xml><?xml version="1.0" encoding="utf-8"?>
<a:theme xmlns:a="http://schemas.openxmlformats.org/drawingml/2006/main" name="WIFO_Folie">
  <a:themeElements>
    <a:clrScheme name="">
      <a:dk1>
        <a:srgbClr val="000000"/>
      </a:dk1>
      <a:lt1>
        <a:srgbClr val="FFFFFF"/>
      </a:lt1>
      <a:dk2>
        <a:srgbClr val="000FB0"/>
      </a:dk2>
      <a:lt2>
        <a:srgbClr val="C0C0C0"/>
      </a:lt2>
      <a:accent1>
        <a:srgbClr val="000FB0"/>
      </a:accent1>
      <a:accent2>
        <a:srgbClr val="FF1720"/>
      </a:accent2>
      <a:accent3>
        <a:srgbClr val="FFFFFF"/>
      </a:accent3>
      <a:accent4>
        <a:srgbClr val="000000"/>
      </a:accent4>
      <a:accent5>
        <a:srgbClr val="AAAAD4"/>
      </a:accent5>
      <a:accent6>
        <a:srgbClr val="E7141C"/>
      </a:accent6>
      <a:hlink>
        <a:srgbClr val="7295FF"/>
      </a:hlink>
      <a:folHlink>
        <a:srgbClr val="FFCC00"/>
      </a:folHlink>
    </a:clrScheme>
    <a:fontScheme name="WIFO_CG_Foli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IFO_CG_Fo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FO_CG_Foli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FO_CG_Folie 8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000099"/>
        </a:accent1>
        <a:accent2>
          <a:srgbClr val="790015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6D0012"/>
        </a:accent6>
        <a:hlink>
          <a:srgbClr val="CADEF0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WIFO_Folie</Template>
  <TotalTime>0</TotalTime>
  <Words>1736</Words>
  <Application>Microsoft Office PowerPoint</Application>
  <PresentationFormat>A4-Papier (210x297 mm)</PresentationFormat>
  <Paragraphs>249</Paragraphs>
  <Slides>40</Slides>
  <Notes>24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WIFO_Folie</vt:lpstr>
      <vt:lpstr>Folie 0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Chemie – Biologie – unser Essen</vt:lpstr>
      <vt:lpstr>Unser Essen – Wirtschaft</vt:lpstr>
      <vt:lpstr>Folie 21</vt:lpstr>
      <vt:lpstr>Noch ein bisschen Theorie: Lebenszyklus-Analyse</vt:lpstr>
      <vt:lpstr>Folie 23</vt:lpstr>
      <vt:lpstr>                Unser Essen – CO2-Fußabdruck</vt:lpstr>
      <vt:lpstr>Folie 25</vt:lpstr>
      <vt:lpstr>Einzelne Nahrungsmittel werden kombiniert und gekocht  Essen</vt:lpstr>
      <vt:lpstr>Das Mittagessen ist da! </vt:lpstr>
      <vt:lpstr>            Das Mittagessen ist da,                … und sein CO2-Abdruck ist auch da …</vt:lpstr>
      <vt:lpstr>Folie 29</vt:lpstr>
      <vt:lpstr>… von der Analyse zur Bewertung … </vt:lpstr>
      <vt:lpstr>Folie 31</vt:lpstr>
      <vt:lpstr>Folie 32</vt:lpstr>
      <vt:lpstr>Folie 33</vt:lpstr>
      <vt:lpstr>Folie 34</vt:lpstr>
      <vt:lpstr>Folie 35</vt:lpstr>
      <vt:lpstr>Folie 36</vt:lpstr>
      <vt:lpstr>das Töchter-Team und das WIFO und WSR-Team</vt:lpstr>
      <vt:lpstr>zitierte und ergänzende Quellen</vt:lpstr>
      <vt:lpstr>Folie 39</vt:lpstr>
    </vt:vector>
  </TitlesOfParts>
  <Company>WSR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0</dc:title>
  <dc:creator>Franz Sinabell</dc:creator>
  <cp:lastModifiedBy>Reviewer</cp:lastModifiedBy>
  <cp:revision>795</cp:revision>
  <cp:lastPrinted>2013-05-23T05:27:08Z</cp:lastPrinted>
  <dcterms:created xsi:type="dcterms:W3CDTF">2012-05-01T11:51:36Z</dcterms:created>
  <dcterms:modified xsi:type="dcterms:W3CDTF">2018-05-02T10:10:21Z</dcterms:modified>
</cp:coreProperties>
</file>